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0"/>
  </p:notesMasterIdLst>
  <p:sldIdLst>
    <p:sldId id="274" r:id="rId7"/>
    <p:sldId id="288" r:id="rId8"/>
    <p:sldId id="289" r:id="rId9"/>
    <p:sldId id="292" r:id="rId10"/>
    <p:sldId id="283" r:id="rId11"/>
    <p:sldId id="284" r:id="rId12"/>
    <p:sldId id="285" r:id="rId13"/>
    <p:sldId id="286" r:id="rId14"/>
    <p:sldId id="287" r:id="rId15"/>
    <p:sldId id="290" r:id="rId16"/>
    <p:sldId id="293" r:id="rId17"/>
    <p:sldId id="291"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son, Liana M CPT USARMY MEDCOM WRAIR (US)" initials="MLMCUMW(" lastIdx="3" clrIdx="0">
    <p:extLst>
      <p:ext uri="{19B8F6BF-5375-455C-9EA6-DF929625EA0E}">
        <p15:presenceInfo xmlns:p15="http://schemas.microsoft.com/office/powerpoint/2012/main" userId="S-1-5-21-420750453-732723933-745807249-3391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063"/>
    <a:srgbClr val="5C5165"/>
    <a:srgbClr val="496388"/>
    <a:srgbClr val="545454"/>
    <a:srgbClr val="7C3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32"/>
      </p:cViewPr>
      <p:guideLst>
        <p:guide orient="horz" pos="211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A9D1-F0C1-4069-BB63-C9544FCE971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C83B7-A9B0-4095-9749-5A4D6DC31BAF}" type="slidenum">
              <a:rPr lang="en-US" smtClean="0"/>
              <a:t>‹#›</a:t>
            </a:fld>
            <a:endParaRPr lang="en-US"/>
          </a:p>
        </p:txBody>
      </p:sp>
    </p:spTree>
    <p:extLst>
      <p:ext uri="{BB962C8B-B14F-4D97-AF65-F5344CB8AC3E}">
        <p14:creationId xmlns:p14="http://schemas.microsoft.com/office/powerpoint/2010/main" val="201650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1</a:t>
            </a:fld>
            <a:endParaRPr lang="en-US"/>
          </a:p>
        </p:txBody>
      </p:sp>
    </p:spTree>
    <p:extLst>
      <p:ext uri="{BB962C8B-B14F-4D97-AF65-F5344CB8AC3E}">
        <p14:creationId xmlns:p14="http://schemas.microsoft.com/office/powerpoint/2010/main" val="28549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5</a:t>
            </a:fld>
            <a:endParaRPr lang="en-US"/>
          </a:p>
        </p:txBody>
      </p:sp>
    </p:spTree>
    <p:extLst>
      <p:ext uri="{BB962C8B-B14F-4D97-AF65-F5344CB8AC3E}">
        <p14:creationId xmlns:p14="http://schemas.microsoft.com/office/powerpoint/2010/main" val="148756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6</a:t>
            </a:fld>
            <a:endParaRPr lang="en-US"/>
          </a:p>
        </p:txBody>
      </p:sp>
    </p:spTree>
    <p:extLst>
      <p:ext uri="{BB962C8B-B14F-4D97-AF65-F5344CB8AC3E}">
        <p14:creationId xmlns:p14="http://schemas.microsoft.com/office/powerpoint/2010/main" val="340753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7</a:t>
            </a:fld>
            <a:endParaRPr lang="en-US"/>
          </a:p>
        </p:txBody>
      </p:sp>
    </p:spTree>
    <p:extLst>
      <p:ext uri="{BB962C8B-B14F-4D97-AF65-F5344CB8AC3E}">
        <p14:creationId xmlns:p14="http://schemas.microsoft.com/office/powerpoint/2010/main" val="121266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8</a:t>
            </a:fld>
            <a:endParaRPr lang="en-US"/>
          </a:p>
        </p:txBody>
      </p:sp>
    </p:spTree>
    <p:extLst>
      <p:ext uri="{BB962C8B-B14F-4D97-AF65-F5344CB8AC3E}">
        <p14:creationId xmlns:p14="http://schemas.microsoft.com/office/powerpoint/2010/main" val="53455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13</a:t>
            </a:fld>
            <a:endParaRPr lang="en-US"/>
          </a:p>
        </p:txBody>
      </p:sp>
    </p:spTree>
    <p:extLst>
      <p:ext uri="{BB962C8B-B14F-4D97-AF65-F5344CB8AC3E}">
        <p14:creationId xmlns:p14="http://schemas.microsoft.com/office/powerpoint/2010/main" val="393697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tracy.j.doty2.civ@health.mil"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21" name="Picture 2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ctrTitle"/>
          </p:nvPr>
        </p:nvSpPr>
        <p:spPr>
          <a:xfrm>
            <a:off x="1524000" y="1122363"/>
            <a:ext cx="9144000" cy="2387600"/>
          </a:xfrm>
        </p:spPr>
        <p:txBody>
          <a:bodyPr anchor="ctr"/>
          <a:lstStyle>
            <a:lvl1pPr algn="ctr">
              <a:defRPr sz="6000">
                <a:solidFill>
                  <a:srgbClr val="7C3637"/>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526691"/>
            <a:ext cx="4114800" cy="365125"/>
          </a:xfrm>
        </p:spPr>
        <p:txBody>
          <a:bodyPr/>
          <a:lstStyle/>
          <a:p>
            <a:r>
              <a:rPr lang="en-US"/>
              <a:t>UNCLASSIFIED</a:t>
            </a:r>
          </a:p>
        </p:txBody>
      </p:sp>
      <p:sp>
        <p:nvSpPr>
          <p:cNvPr id="6" name="Slide Number Placeholder 5"/>
          <p:cNvSpPr>
            <a:spLocks noGrp="1"/>
          </p:cNvSpPr>
          <p:nvPr>
            <p:ph type="sldNum" sz="quarter" idx="12"/>
          </p:nvPr>
        </p:nvSpPr>
        <p:spPr>
          <a:xfrm>
            <a:off x="9175213" y="6527850"/>
            <a:ext cx="2743200" cy="365125"/>
          </a:xfrm>
        </p:spPr>
        <p:txBody>
          <a:bodyPr/>
          <a:lstStyle/>
          <a:p>
            <a:fld id="{711354D6-6B94-4B1D-B059-47B97417F8BB}" type="slidenum">
              <a:rPr lang="en-US" smtClean="0"/>
              <a:t>‹#›</a:t>
            </a:fld>
            <a:endParaRPr lang="en-US" dirty="0"/>
          </a:p>
        </p:txBody>
      </p:sp>
      <p:sp>
        <p:nvSpPr>
          <p:cNvPr id="10" name="Rectangle 9"/>
          <p:cNvSpPr/>
          <p:nvPr userDrawn="1"/>
        </p:nvSpPr>
        <p:spPr>
          <a:xfrm>
            <a:off x="0" y="-41249"/>
            <a:ext cx="12192000" cy="315015"/>
          </a:xfrm>
          <a:prstGeom prst="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4000" y="5487811"/>
            <a:ext cx="616300" cy="946251"/>
          </a:xfrm>
          <a:prstGeom prst="rect">
            <a:avLst/>
          </a:prstGeom>
        </p:spPr>
      </p:pic>
      <p:pic>
        <p:nvPicPr>
          <p:cNvPr id="1027" name="Picture 3" descr="FUTURE_COMMAN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41693" y="5495977"/>
            <a:ext cx="721449" cy="9380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643" y="4597515"/>
            <a:ext cx="4847247" cy="2726841"/>
          </a:xfrm>
          <a:prstGeom prst="rect">
            <a:avLst/>
          </a:prstGeom>
        </p:spPr>
      </p:pic>
      <p:sp>
        <p:nvSpPr>
          <p:cNvPr id="7" name="TextBox 6"/>
          <p:cNvSpPr txBox="1"/>
          <p:nvPr userDrawn="1"/>
        </p:nvSpPr>
        <p:spPr>
          <a:xfrm>
            <a:off x="189275" y="6537817"/>
            <a:ext cx="3452327" cy="646331"/>
          </a:xfrm>
          <a:prstGeom prst="rect">
            <a:avLst/>
          </a:prstGeom>
          <a:noFill/>
        </p:spPr>
        <p:txBody>
          <a:bodyPr wrap="square" rtlCol="0">
            <a:spAutoFit/>
          </a:bodyPr>
          <a:lstStyle/>
          <a:p>
            <a:r>
              <a:rPr lang="en-US" b="1" dirty="0">
                <a:solidFill>
                  <a:schemeClr val="bg1"/>
                </a:solidFill>
                <a:hlinkClick r:id="rId6">
                  <a:extLst>
                    <a:ext uri="{A12FA001-AC4F-418D-AE19-62706E023703}">
                      <ahyp:hlinkClr xmlns:ahyp="http://schemas.microsoft.com/office/drawing/2018/hyperlinkcolor" val="tx"/>
                    </a:ext>
                  </a:extLst>
                </a:hlinkClick>
              </a:rPr>
              <a:t>tracy.j.doty2.civ@health.mil</a:t>
            </a:r>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89983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711354D6-6B94-4B1D-B059-47B97417F8BB}"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
        <p:nvSpPr>
          <p:cNvPr id="9" name="TextBox 8"/>
          <p:cNvSpPr txBox="1"/>
          <p:nvPr userDrawn="1"/>
        </p:nvSpPr>
        <p:spPr>
          <a:xfrm>
            <a:off x="1563820" y="6525067"/>
            <a:ext cx="4606660" cy="369332"/>
          </a:xfrm>
          <a:prstGeom prst="rect">
            <a:avLst/>
          </a:prstGeom>
          <a:noFill/>
        </p:spPr>
        <p:txBody>
          <a:bodyPr wrap="square" rtlCol="0">
            <a:spAutoFit/>
          </a:bodyPr>
          <a:lstStyle/>
          <a:p>
            <a:r>
              <a:rPr lang="en-US" b="1" dirty="0">
                <a:solidFill>
                  <a:schemeClr val="bg1"/>
                </a:solidFill>
              </a:rPr>
              <a:t>tracy.j.doty2.civ@health.mil</a:t>
            </a:r>
          </a:p>
        </p:txBody>
      </p:sp>
      <p:sp>
        <p:nvSpPr>
          <p:cNvPr id="10" name="TextBox 9"/>
          <p:cNvSpPr txBox="1"/>
          <p:nvPr userDrawn="1"/>
        </p:nvSpPr>
        <p:spPr>
          <a:xfrm>
            <a:off x="6974020" y="6553150"/>
            <a:ext cx="4606660" cy="369332"/>
          </a:xfrm>
          <a:prstGeom prst="rect">
            <a:avLst/>
          </a:prstGeom>
          <a:noFill/>
        </p:spPr>
        <p:txBody>
          <a:bodyPr wrap="square" rtlCol="0">
            <a:spAutoFit/>
          </a:bodyPr>
          <a:lstStyle/>
          <a:p>
            <a:r>
              <a:rPr lang="en-US" b="1" dirty="0">
                <a:solidFill>
                  <a:schemeClr val="bg1"/>
                </a:solidFill>
              </a:rPr>
              <a:t>301</a:t>
            </a:r>
            <a:r>
              <a:rPr lang="en-US" b="1" baseline="0" dirty="0">
                <a:solidFill>
                  <a:schemeClr val="bg1"/>
                </a:solidFill>
              </a:rPr>
              <a:t> - </a:t>
            </a:r>
            <a:r>
              <a:rPr lang="en-US" b="1" dirty="0">
                <a:solidFill>
                  <a:schemeClr val="bg1"/>
                </a:solidFill>
              </a:rPr>
              <a:t>319</a:t>
            </a:r>
            <a:r>
              <a:rPr lang="en-US" b="1" baseline="0" dirty="0">
                <a:solidFill>
                  <a:schemeClr val="bg1"/>
                </a:solidFill>
              </a:rPr>
              <a:t> - 9287   Recruitment Number</a:t>
            </a:r>
            <a:endParaRPr lang="en-US" b="1" dirty="0">
              <a:solidFill>
                <a:schemeClr val="bg1"/>
              </a:solidFill>
            </a:endParaRPr>
          </a:p>
        </p:txBody>
      </p:sp>
    </p:spTree>
    <p:extLst>
      <p:ext uri="{BB962C8B-B14F-4D97-AF65-F5344CB8AC3E}">
        <p14:creationId xmlns:p14="http://schemas.microsoft.com/office/powerpoint/2010/main" val="5144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5186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90879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81982"/>
            <a:ext cx="12192000" cy="338666"/>
          </a:xfrm>
          <a:prstGeom prst="rect">
            <a:avLst/>
          </a:prstGeom>
        </p:spPr>
      </p:pic>
      <p:sp>
        <p:nvSpPr>
          <p:cNvPr id="9" name="Title 1"/>
          <p:cNvSpPr>
            <a:spLocks noGrp="1"/>
          </p:cNvSpPr>
          <p:nvPr>
            <p:ph type="title"/>
          </p:nvPr>
        </p:nvSpPr>
        <p:spPr>
          <a:xfrm>
            <a:off x="838200" y="393957"/>
            <a:ext cx="10515600" cy="1325563"/>
          </a:xfrm>
        </p:spPr>
        <p:txBody>
          <a:bodyPr/>
          <a:lstStyle/>
          <a:p>
            <a:r>
              <a:rPr lang="en-US" dirty="0"/>
              <a:t>Click to edit Master title style</a:t>
            </a:r>
          </a:p>
        </p:txBody>
      </p:sp>
      <p:sp>
        <p:nvSpPr>
          <p:cNvPr id="10" name="Slide Number Placeholder 2"/>
          <p:cNvSpPr txBox="1">
            <a:spLocks/>
          </p:cNvSpPr>
          <p:nvPr userDrawn="1"/>
        </p:nvSpPr>
        <p:spPr>
          <a:xfrm>
            <a:off x="9277350" y="655600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1354D6-6B94-4B1D-B059-47B97417F8BB}" type="slidenum">
              <a:rPr lang="en-US" smtClean="0"/>
              <a:pPr/>
              <a:t>‹#›</a:t>
            </a:fld>
            <a:endParaRPr lang="en-US" dirty="0"/>
          </a:p>
        </p:txBody>
      </p:sp>
      <p:sp>
        <p:nvSpPr>
          <p:cNvPr id="11" name="Footer Placeholder 3"/>
          <p:cNvSpPr txBox="1">
            <a:spLocks/>
          </p:cNvSpPr>
          <p:nvPr userDrawn="1"/>
        </p:nvSpPr>
        <p:spPr>
          <a:xfrm>
            <a:off x="4038600" y="6552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UNCLASSIFIED</a:t>
            </a:r>
            <a:endParaRPr lang="en-US"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606322"/>
            <a:ext cx="1031875" cy="244944"/>
          </a:xfrm>
          <a:prstGeom prst="rect">
            <a:avLst/>
          </a:prstGeom>
        </p:spPr>
      </p:pic>
    </p:spTree>
    <p:extLst>
      <p:ext uri="{BB962C8B-B14F-4D97-AF65-F5344CB8AC3E}">
        <p14:creationId xmlns:p14="http://schemas.microsoft.com/office/powerpoint/2010/main" val="326894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cxnSp>
        <p:nvCxnSpPr>
          <p:cNvPr id="8" name="Straight Connector 7"/>
          <p:cNvCxnSpPr/>
          <p:nvPr userDrawn="1"/>
        </p:nvCxnSpPr>
        <p:spPr>
          <a:xfrm>
            <a:off x="6101420" y="2047991"/>
            <a:ext cx="5420" cy="4251209"/>
          </a:xfrm>
          <a:prstGeom prst="line">
            <a:avLst/>
          </a:prstGeom>
          <a:ln>
            <a:solidFill>
              <a:srgbClr val="414343"/>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userDrawn="1"/>
        </p:nvCxnSpPr>
        <p:spPr>
          <a:xfrm flipV="1">
            <a:off x="787400" y="4025667"/>
            <a:ext cx="10629900" cy="9556"/>
          </a:xfrm>
          <a:prstGeom prst="line">
            <a:avLst/>
          </a:prstGeom>
          <a:ln>
            <a:solidFill>
              <a:srgbClr val="414343"/>
            </a:solidFill>
          </a:ln>
        </p:spPr>
        <p:style>
          <a:lnRef idx="2">
            <a:schemeClr val="accent1"/>
          </a:lnRef>
          <a:fillRef idx="0">
            <a:schemeClr val="accent1"/>
          </a:fillRef>
          <a:effectRef idx="1">
            <a:schemeClr val="accent1"/>
          </a:effectRef>
          <a:fontRef idx="minor">
            <a:schemeClr val="tx1"/>
          </a:fontRef>
        </p:style>
      </p:cxnSp>
      <p:sp>
        <p:nvSpPr>
          <p:cNvPr id="10" name="Content Placeholder 12"/>
          <p:cNvSpPr>
            <a:spLocks noGrp="1"/>
          </p:cNvSpPr>
          <p:nvPr>
            <p:ph sz="quarter" idx="13"/>
          </p:nvPr>
        </p:nvSpPr>
        <p:spPr>
          <a:xfrm>
            <a:off x="838201" y="1915004"/>
            <a:ext cx="5116424"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2"/>
          <p:cNvSpPr>
            <a:spLocks noGrp="1"/>
          </p:cNvSpPr>
          <p:nvPr>
            <p:ph sz="quarter" idx="14"/>
          </p:nvPr>
        </p:nvSpPr>
        <p:spPr>
          <a:xfrm>
            <a:off x="6272545" y="1915004"/>
            <a:ext cx="5081255"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p:cNvSpPr>
            <a:spLocks noGrp="1"/>
          </p:cNvSpPr>
          <p:nvPr>
            <p:ph sz="quarter" idx="15"/>
          </p:nvPr>
        </p:nvSpPr>
        <p:spPr>
          <a:xfrm>
            <a:off x="821940" y="4228322"/>
            <a:ext cx="5117123" cy="201759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6272545" y="4254761"/>
            <a:ext cx="5081255" cy="197592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5851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41683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311501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77350" y="65271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11354D6-6B94-4B1D-B059-47B97417F8BB}" type="slidenum">
              <a:rPr lang="en-US" smtClean="0"/>
              <a:pPr/>
              <a:t>‹#›</a:t>
            </a:fld>
            <a:endParaRPr lang="en-US" dirty="0"/>
          </a:p>
        </p:txBody>
      </p:sp>
      <p:sp>
        <p:nvSpPr>
          <p:cNvPr id="5" name="Footer Placeholder 4"/>
          <p:cNvSpPr>
            <a:spLocks noGrp="1"/>
          </p:cNvSpPr>
          <p:nvPr>
            <p:ph type="ftr" sz="quarter" idx="3"/>
          </p:nvPr>
        </p:nvSpPr>
        <p:spPr>
          <a:xfrm>
            <a:off x="4038600" y="6523516"/>
            <a:ext cx="4114800"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UNCLASSIFIED</a:t>
            </a:r>
            <a:endParaRPr lang="en-US" dirty="0"/>
          </a:p>
        </p:txBody>
      </p:sp>
      <p:sp>
        <p:nvSpPr>
          <p:cNvPr id="7" name="TextBox 6"/>
          <p:cNvSpPr txBox="1"/>
          <p:nvPr userDrawn="1"/>
        </p:nvSpPr>
        <p:spPr>
          <a:xfrm>
            <a:off x="1476899" y="6488668"/>
            <a:ext cx="3452327" cy="369332"/>
          </a:xfrm>
          <a:prstGeom prst="rect">
            <a:avLst/>
          </a:prstGeom>
          <a:noFill/>
        </p:spPr>
        <p:txBody>
          <a:bodyPr wrap="square" rtlCol="0">
            <a:spAutoFit/>
          </a:bodyPr>
          <a:lstStyle/>
          <a:p>
            <a:r>
              <a:rPr lang="en-US" b="1" dirty="0">
                <a:solidFill>
                  <a:schemeClr val="bg1"/>
                </a:solidFill>
              </a:rPr>
              <a:t>tracy.j.doty2.civ@mail.mil</a:t>
            </a:r>
          </a:p>
        </p:txBody>
      </p:sp>
    </p:spTree>
    <p:extLst>
      <p:ext uri="{BB962C8B-B14F-4D97-AF65-F5344CB8AC3E}">
        <p14:creationId xmlns:p14="http://schemas.microsoft.com/office/powerpoint/2010/main" val="289001110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2" r:id="rId3"/>
    <p:sldLayoutId id="2147483662" r:id="rId4"/>
    <p:sldLayoutId id="2147483655" r:id="rId5"/>
    <p:sldLayoutId id="2147483664" r:id="rId6"/>
    <p:sldLayoutId id="2147483656" r:id="rId7"/>
    <p:sldLayoutId id="2147483657" r:id="rId8"/>
  </p:sldLayoutIdLst>
  <p:hf sldNum="0" hdr="0" dt="0"/>
  <p:txStyles>
    <p:titleStyle>
      <a:lvl1pPr algn="ctr" defTabSz="914400" rtl="0" eaLnBrk="1" latinLnBrk="0" hangingPunct="1">
        <a:lnSpc>
          <a:spcPct val="90000"/>
        </a:lnSpc>
        <a:spcBef>
          <a:spcPct val="0"/>
        </a:spcBef>
        <a:buNone/>
        <a:defRPr sz="4400" kern="1200">
          <a:solidFill>
            <a:srgbClr val="5454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rair.health.mil/Join-a-Study/Sleep-Research-Cen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leep.bhsai.org/" TargetMode="External"/><Relationship Id="rId4" Type="http://schemas.openxmlformats.org/officeDocument/2006/relationships/hyperlink" Target="https://wrair.health.mil/Biomedical-Research/Center-for-Military-Psychiatry-and-Neuroscience/CMPN-Training-Produ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leep.bhsai.or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ctrTitle"/>
          </p:nvPr>
        </p:nvSpPr>
        <p:spPr/>
        <p:txBody>
          <a:bodyPr/>
          <a:lstStyle/>
          <a:p>
            <a:r>
              <a:rPr lang="en-US" dirty="0"/>
              <a:t>Sleep: The Force Multiplier</a:t>
            </a:r>
          </a:p>
        </p:txBody>
      </p:sp>
      <p:sp>
        <p:nvSpPr>
          <p:cNvPr id="10" name="Subtitle 4"/>
          <p:cNvSpPr>
            <a:spLocks noGrp="1"/>
          </p:cNvSpPr>
          <p:nvPr>
            <p:ph type="subTitle" idx="1"/>
          </p:nvPr>
        </p:nvSpPr>
        <p:spPr/>
        <p:txBody>
          <a:bodyPr>
            <a:normAutofit fontScale="92500" lnSpcReduction="10000"/>
          </a:bodyPr>
          <a:lstStyle/>
          <a:p>
            <a:r>
              <a:rPr lang="en-US" dirty="0"/>
              <a:t>Tracy Jill Doty, PhD</a:t>
            </a:r>
            <a:br>
              <a:rPr lang="en-US" dirty="0"/>
            </a:br>
            <a:r>
              <a:rPr lang="en-US" dirty="0"/>
              <a:t>Chief of Operations, Sleep Research Center</a:t>
            </a:r>
            <a:br>
              <a:rPr lang="en-US" dirty="0"/>
            </a:br>
            <a:r>
              <a:rPr lang="en-US" dirty="0"/>
              <a:t>Behavioral Biology Branch</a:t>
            </a:r>
            <a:br>
              <a:rPr lang="en-US" dirty="0"/>
            </a:br>
            <a:r>
              <a:rPr lang="en-US" dirty="0"/>
              <a:t>Walter Reed Army Institute of Research (WRAIR)</a:t>
            </a:r>
          </a:p>
          <a:p>
            <a:r>
              <a:rPr lang="en-US" dirty="0"/>
              <a:t>19 MAY 2022</a:t>
            </a:r>
          </a:p>
        </p:txBody>
      </p:sp>
      <p:sp>
        <p:nvSpPr>
          <p:cNvPr id="6" name="Footer Placeholder 5"/>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158847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 like to be a research subject at the SRC?</a:t>
            </a:r>
          </a:p>
        </p:txBody>
      </p:sp>
      <p:sp>
        <p:nvSpPr>
          <p:cNvPr id="3" name="Content Placeholder 2"/>
          <p:cNvSpPr>
            <a:spLocks noGrp="1"/>
          </p:cNvSpPr>
          <p:nvPr>
            <p:ph idx="1"/>
          </p:nvPr>
        </p:nvSpPr>
        <p:spPr>
          <a:xfrm>
            <a:off x="255494" y="1807695"/>
            <a:ext cx="9616941" cy="4351338"/>
          </a:xfrm>
        </p:spPr>
        <p:txBody>
          <a:bodyPr/>
          <a:lstStyle/>
          <a:p>
            <a:r>
              <a:rPr lang="en-US" dirty="0"/>
              <a:t>Step 1 – Phone Screen (&lt;5 min)</a:t>
            </a:r>
          </a:p>
          <a:p>
            <a:r>
              <a:rPr lang="en-US" dirty="0"/>
              <a:t>Step 2 – In Person Screen (~3 hours)</a:t>
            </a:r>
          </a:p>
          <a:p>
            <a:r>
              <a:rPr lang="en-US" dirty="0"/>
              <a:t>Step 3 – Enrollment day (~3 hours)</a:t>
            </a:r>
          </a:p>
          <a:p>
            <a:r>
              <a:rPr lang="en-US" dirty="0"/>
              <a:t>Step 4 – Wear </a:t>
            </a:r>
            <a:r>
              <a:rPr lang="en-US" dirty="0" err="1"/>
              <a:t>actigraph</a:t>
            </a:r>
            <a:r>
              <a:rPr lang="en-US" dirty="0"/>
              <a:t> (sleep watch) while doing normal activities (1-2 weeks)</a:t>
            </a:r>
          </a:p>
          <a:p>
            <a:r>
              <a:rPr lang="en-US" dirty="0"/>
              <a:t>Step 5 – Come in house for study (5-45 days)</a:t>
            </a:r>
          </a:p>
          <a:p>
            <a:pPr marL="0" indent="0">
              <a:buNone/>
            </a:pPr>
            <a:endParaRPr lang="en-US" dirty="0"/>
          </a:p>
          <a:p>
            <a:pPr marL="0" indent="0">
              <a:buNone/>
            </a:pPr>
            <a:r>
              <a:rPr lang="en-US" dirty="0"/>
              <a:t>Common exclusionary criteria - &lt;18 or &gt;40 years old, sleep too little or too much, medical conditions, BMI &gt;30 </a:t>
            </a:r>
          </a:p>
        </p:txBody>
      </p:sp>
      <p:sp>
        <p:nvSpPr>
          <p:cNvPr id="4" name="Footer Placeholder 3"/>
          <p:cNvSpPr>
            <a:spLocks noGrp="1"/>
          </p:cNvSpPr>
          <p:nvPr>
            <p:ph type="ftr" sz="quarter" idx="11"/>
          </p:nvPr>
        </p:nvSpPr>
        <p:spPr/>
        <p:txBody>
          <a:bodyPr/>
          <a:lstStyle/>
          <a:p>
            <a:r>
              <a:rPr lang="en-US"/>
              <a:t>UNCLASSIFIED</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603" t="6013"/>
          <a:stretch/>
        </p:blipFill>
        <p:spPr>
          <a:xfrm>
            <a:off x="9872435" y="1323602"/>
            <a:ext cx="2075276" cy="179611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6558" t="11111" r="21155" b="915"/>
          <a:stretch/>
        </p:blipFill>
        <p:spPr>
          <a:xfrm>
            <a:off x="9872435" y="3236725"/>
            <a:ext cx="1966108" cy="2205318"/>
          </a:xfrm>
          <a:prstGeom prst="rect">
            <a:avLst/>
          </a:prstGeom>
        </p:spPr>
      </p:pic>
    </p:spTree>
    <p:extLst>
      <p:ext uri="{BB962C8B-B14F-4D97-AF65-F5344CB8AC3E}">
        <p14:creationId xmlns:p14="http://schemas.microsoft.com/office/powerpoint/2010/main" val="183824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778006" y="3118211"/>
            <a:ext cx="3413994" cy="1923217"/>
          </a:xfrm>
          <a:prstGeom prst="rect">
            <a:avLst/>
          </a:prstGeom>
        </p:spPr>
      </p:pic>
      <p:sp>
        <p:nvSpPr>
          <p:cNvPr id="2" name="Title 1"/>
          <p:cNvSpPr>
            <a:spLocks noGrp="1"/>
          </p:cNvSpPr>
          <p:nvPr>
            <p:ph type="title"/>
          </p:nvPr>
        </p:nvSpPr>
        <p:spPr/>
        <p:txBody>
          <a:bodyPr/>
          <a:lstStyle/>
          <a:p>
            <a:r>
              <a:rPr lang="en-US" dirty="0"/>
              <a:t>What is it like to be a research subject at the SRC?</a:t>
            </a:r>
          </a:p>
        </p:txBody>
      </p:sp>
      <p:sp>
        <p:nvSpPr>
          <p:cNvPr id="3" name="Content Placeholder 2"/>
          <p:cNvSpPr>
            <a:spLocks noGrp="1"/>
          </p:cNvSpPr>
          <p:nvPr>
            <p:ph idx="1"/>
          </p:nvPr>
        </p:nvSpPr>
        <p:spPr>
          <a:xfrm>
            <a:off x="268940" y="1825624"/>
            <a:ext cx="7987554" cy="4628963"/>
          </a:xfrm>
        </p:spPr>
        <p:txBody>
          <a:bodyPr>
            <a:normAutofit/>
          </a:bodyPr>
          <a:lstStyle/>
          <a:p>
            <a:r>
              <a:rPr lang="en-US" dirty="0"/>
              <a:t>Sample schedule while in house for a study:</a:t>
            </a:r>
          </a:p>
          <a:p>
            <a:pPr lvl="1"/>
            <a:r>
              <a:rPr lang="en-US" dirty="0"/>
              <a:t>Day 1</a:t>
            </a:r>
          </a:p>
          <a:p>
            <a:pPr lvl="2"/>
            <a:r>
              <a:rPr lang="en-US" dirty="0"/>
              <a:t>7am – Wake up after sleeping in the lab overnight</a:t>
            </a:r>
          </a:p>
          <a:p>
            <a:pPr lvl="2"/>
            <a:r>
              <a:rPr lang="en-US" dirty="0"/>
              <a:t>7:30am – Vitals signs taken</a:t>
            </a:r>
          </a:p>
          <a:p>
            <a:pPr lvl="2"/>
            <a:r>
              <a:rPr lang="en-US" dirty="0"/>
              <a:t>8:00-8:30am – Testing block at computer</a:t>
            </a:r>
          </a:p>
          <a:p>
            <a:pPr lvl="2"/>
            <a:r>
              <a:rPr lang="en-US" dirty="0"/>
              <a:t>Testing blocks continue every 75 minutes</a:t>
            </a:r>
          </a:p>
          <a:p>
            <a:pPr lvl="2"/>
            <a:r>
              <a:rPr lang="en-US" dirty="0"/>
              <a:t>9pm – Apply stimulation electrodes</a:t>
            </a:r>
          </a:p>
          <a:p>
            <a:pPr lvl="2"/>
            <a:r>
              <a:rPr lang="en-US" dirty="0"/>
              <a:t>11pm-1am – Sleep and receive electrical stimulation or sham</a:t>
            </a:r>
          </a:p>
          <a:p>
            <a:pPr lvl="1"/>
            <a:r>
              <a:rPr lang="en-US" dirty="0"/>
              <a:t>Day 2</a:t>
            </a:r>
          </a:p>
          <a:p>
            <a:pPr lvl="2"/>
            <a:r>
              <a:rPr lang="en-US" dirty="0"/>
              <a:t>1am – Remove stimulation electrodes</a:t>
            </a:r>
          </a:p>
          <a:p>
            <a:pPr lvl="2"/>
            <a:r>
              <a:rPr lang="en-US" dirty="0"/>
              <a:t>2:30am – Testing block at computer </a:t>
            </a:r>
          </a:p>
          <a:p>
            <a:pPr lvl="2"/>
            <a:r>
              <a:rPr lang="en-US" dirty="0"/>
              <a:t>Testing blocks continue every 75 minutes for next 45 hours</a:t>
            </a:r>
          </a:p>
          <a:p>
            <a:pPr lvl="2"/>
            <a:endParaRPr lang="en-US" dirty="0"/>
          </a:p>
          <a:p>
            <a:pPr lvl="2"/>
            <a:endParaRPr lang="en-US" dirty="0"/>
          </a:p>
        </p:txBody>
      </p:sp>
      <p:sp>
        <p:nvSpPr>
          <p:cNvPr id="4" name="Footer Placeholder 3"/>
          <p:cNvSpPr>
            <a:spLocks noGrp="1"/>
          </p:cNvSpPr>
          <p:nvPr>
            <p:ph type="ftr" sz="quarter" idx="11"/>
          </p:nvPr>
        </p:nvSpPr>
        <p:spPr/>
        <p:txBody>
          <a:bodyPr/>
          <a:lstStyle/>
          <a:p>
            <a:r>
              <a:rPr lang="en-US"/>
              <a:t>UNCLASSIFIED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681" y="4586939"/>
            <a:ext cx="2801471" cy="18676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9180" t="7744"/>
          <a:stretch/>
        </p:blipFill>
        <p:spPr>
          <a:xfrm>
            <a:off x="9682947" y="1000596"/>
            <a:ext cx="2343205" cy="2034986"/>
          </a:xfrm>
          <a:prstGeom prst="rect">
            <a:avLst/>
          </a:prstGeom>
        </p:spPr>
      </p:pic>
      <p:pic>
        <p:nvPicPr>
          <p:cNvPr id="8" name="Picture 7"/>
          <p:cNvPicPr>
            <a:picLocks noChangeAspect="1"/>
          </p:cNvPicPr>
          <p:nvPr/>
        </p:nvPicPr>
        <p:blipFill rotWithShape="1">
          <a:blip r:embed="rId5"/>
          <a:srcRect l="25263" t="7678" r="8221"/>
          <a:stretch/>
        </p:blipFill>
        <p:spPr>
          <a:xfrm>
            <a:off x="7190442" y="2284785"/>
            <a:ext cx="2132103" cy="1974753"/>
          </a:xfrm>
          <a:prstGeom prst="rect">
            <a:avLst/>
          </a:prstGeom>
        </p:spPr>
      </p:pic>
    </p:spTree>
    <p:extLst>
      <p:ext uri="{BB962C8B-B14F-4D97-AF65-F5344CB8AC3E}">
        <p14:creationId xmlns:p14="http://schemas.microsoft.com/office/powerpoint/2010/main" val="15022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834" y="365125"/>
            <a:ext cx="5723965" cy="1325563"/>
          </a:xfrm>
        </p:spPr>
        <p:txBody>
          <a:bodyPr/>
          <a:lstStyle/>
          <a:p>
            <a:r>
              <a:rPr lang="en-US" dirty="0"/>
              <a:t>CURRENTLY RECRUITING!</a:t>
            </a:r>
          </a:p>
        </p:txBody>
      </p:sp>
      <p:sp>
        <p:nvSpPr>
          <p:cNvPr id="6" name="Content Placeholder 5"/>
          <p:cNvSpPr>
            <a:spLocks noGrp="1"/>
          </p:cNvSpPr>
          <p:nvPr>
            <p:ph idx="1"/>
          </p:nvPr>
        </p:nvSpPr>
        <p:spPr>
          <a:xfrm>
            <a:off x="5670175" y="1725384"/>
            <a:ext cx="6113930" cy="4763435"/>
          </a:xfrm>
        </p:spPr>
        <p:txBody>
          <a:bodyPr>
            <a:normAutofit fontScale="92500" lnSpcReduction="10000"/>
          </a:bodyPr>
          <a:lstStyle/>
          <a:p>
            <a:r>
              <a:rPr lang="en-US" dirty="0"/>
              <a:t>WRAIR #2901 – Acoustic Stimulation with Sleep Loss</a:t>
            </a:r>
          </a:p>
          <a:p>
            <a:pPr marL="0" indent="0">
              <a:buNone/>
            </a:pPr>
            <a:r>
              <a:rPr lang="en-US" dirty="0">
                <a:sym typeface="Wingdings" panose="05000000000000000000" pitchFamily="2" charset="2"/>
              </a:rPr>
              <a:t>-------------------------------</a:t>
            </a:r>
            <a:endParaRPr lang="en-US" dirty="0"/>
          </a:p>
          <a:p>
            <a:r>
              <a:rPr lang="en-US" dirty="0"/>
              <a:t>WRAIR #2262 – Transcranial Electrical Stimulation during Sleep with Sleep Loss</a:t>
            </a:r>
          </a:p>
          <a:p>
            <a:r>
              <a:rPr lang="en-US" dirty="0"/>
              <a:t>WRAIR #2852 – Transcranial Electrical Stimulation during Wake with Sleep Loss </a:t>
            </a:r>
          </a:p>
          <a:p>
            <a:r>
              <a:rPr lang="en-US" dirty="0"/>
              <a:t>Other upcoming studies – brain imaging and chronic sleep restriction, napping strategies, sleep drug comparison</a:t>
            </a:r>
          </a:p>
        </p:txBody>
      </p:sp>
      <p:sp>
        <p:nvSpPr>
          <p:cNvPr id="4" name="Footer Placeholder 3"/>
          <p:cNvSpPr>
            <a:spLocks noGrp="1"/>
          </p:cNvSpPr>
          <p:nvPr>
            <p:ph type="ftr" sz="quarter" idx="11"/>
          </p:nvPr>
        </p:nvSpPr>
        <p:spPr/>
        <p:txBody>
          <a:bodyPr/>
          <a:lstStyle/>
          <a:p>
            <a:r>
              <a:rPr lang="en-US" dirty="0"/>
              <a:t>UNCLASSIFIED</a:t>
            </a:r>
          </a:p>
        </p:txBody>
      </p:sp>
      <p:pic>
        <p:nvPicPr>
          <p:cNvPr id="7" name="Picture 6"/>
          <p:cNvPicPr>
            <a:picLocks noChangeAspect="1"/>
          </p:cNvPicPr>
          <p:nvPr/>
        </p:nvPicPr>
        <p:blipFill rotWithShape="1">
          <a:blip r:embed="rId2"/>
          <a:srcRect l="3977" t="3268" r="4150" b="4184"/>
          <a:stretch/>
        </p:blipFill>
        <p:spPr>
          <a:xfrm>
            <a:off x="403413" y="118235"/>
            <a:ext cx="4885764" cy="6370584"/>
          </a:xfrm>
          <a:prstGeom prst="rect">
            <a:avLst/>
          </a:prstGeom>
        </p:spPr>
      </p:pic>
    </p:spTree>
    <p:extLst>
      <p:ext uri="{BB962C8B-B14F-4D97-AF65-F5344CB8AC3E}">
        <p14:creationId xmlns:p14="http://schemas.microsoft.com/office/powerpoint/2010/main" val="172553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38200" y="38551"/>
            <a:ext cx="10515600" cy="1325563"/>
          </a:xfrm>
        </p:spPr>
        <p:txBody>
          <a:bodyPr/>
          <a:lstStyle/>
          <a:p>
            <a:r>
              <a:rPr lang="en-US" dirty="0"/>
              <a:t>THANK YOU!!! </a:t>
            </a:r>
          </a:p>
        </p:txBody>
      </p:sp>
      <p:sp>
        <p:nvSpPr>
          <p:cNvPr id="17" name="Content Placeholder 16"/>
          <p:cNvSpPr>
            <a:spLocks noGrp="1"/>
          </p:cNvSpPr>
          <p:nvPr>
            <p:ph idx="1"/>
          </p:nvPr>
        </p:nvSpPr>
        <p:spPr>
          <a:xfrm>
            <a:off x="838200" y="1446245"/>
            <a:ext cx="10515600" cy="4730718"/>
          </a:xfrm>
        </p:spPr>
        <p:txBody>
          <a:bodyPr>
            <a:normAutofit/>
          </a:bodyPr>
          <a:lstStyle/>
          <a:p>
            <a:r>
              <a:rPr lang="en-US" dirty="0"/>
              <a:t>Questions?</a:t>
            </a:r>
          </a:p>
          <a:p>
            <a:pPr marL="0" indent="0">
              <a:buNone/>
            </a:pPr>
            <a:endParaRPr lang="en-US" dirty="0"/>
          </a:p>
          <a:p>
            <a:pPr marL="0" indent="0">
              <a:buNone/>
            </a:pPr>
            <a:r>
              <a:rPr lang="en-US" dirty="0"/>
              <a:t>RESOURCES</a:t>
            </a:r>
          </a:p>
          <a:p>
            <a:pPr marL="0" indent="0">
              <a:buNone/>
            </a:pPr>
            <a:endParaRPr lang="en-US" dirty="0"/>
          </a:p>
          <a:p>
            <a:pPr marL="0" marR="0">
              <a:spcBef>
                <a:spcPts val="0"/>
              </a:spcBef>
              <a:spcAft>
                <a:spcPts val="0"/>
              </a:spcAft>
            </a:pPr>
            <a:r>
              <a:rPr lang="en-US" dirty="0">
                <a:effectLst/>
                <a:latin typeface="+mn-lt"/>
                <a:ea typeface="Calibri" panose="020F0502020204030204" pitchFamily="34" charset="0"/>
              </a:rPr>
              <a:t>Our recruitment page is now at – </a:t>
            </a:r>
            <a:r>
              <a:rPr lang="en-US" sz="2400" u="sng" dirty="0">
                <a:solidFill>
                  <a:srgbClr val="0563C1"/>
                </a:solidFill>
                <a:effectLst/>
                <a:latin typeface="+mn-lt"/>
                <a:ea typeface="Calibri" panose="020F0502020204030204" pitchFamily="34" charset="0"/>
                <a:hlinkClick r:id="rId3"/>
              </a:rPr>
              <a:t>https://wrair.health.mil/Join-a-Study/Sleep-Research-Center/</a:t>
            </a:r>
            <a:endParaRPr lang="en-US" sz="2400" u="sng" dirty="0">
              <a:solidFill>
                <a:srgbClr val="0563C1"/>
              </a:solidFill>
              <a:latin typeface="+mn-lt"/>
              <a:ea typeface="Calibri" panose="020F0502020204030204" pitchFamily="34" charset="0"/>
            </a:endParaRPr>
          </a:p>
          <a:p>
            <a:pPr marL="0" marR="0">
              <a:spcBef>
                <a:spcPts val="0"/>
              </a:spcBef>
              <a:spcAft>
                <a:spcPts val="0"/>
              </a:spcAft>
            </a:pPr>
            <a:endParaRPr lang="en-US" dirty="0">
              <a:effectLst/>
              <a:latin typeface="+mn-lt"/>
              <a:ea typeface="Calibri" panose="020F0502020204030204" pitchFamily="34" charset="0"/>
            </a:endParaRPr>
          </a:p>
          <a:p>
            <a:pPr marL="0" marR="0">
              <a:spcBef>
                <a:spcPts val="0"/>
              </a:spcBef>
              <a:spcAft>
                <a:spcPts val="0"/>
              </a:spcAft>
            </a:pPr>
            <a:r>
              <a:rPr lang="en-US" dirty="0">
                <a:effectLst/>
                <a:latin typeface="+mn-lt"/>
                <a:ea typeface="Calibri" panose="020F0502020204030204" pitchFamily="34" charset="0"/>
              </a:rPr>
              <a:t>Our resource page is now at </a:t>
            </a:r>
            <a:r>
              <a:rPr lang="en-US" dirty="0">
                <a:latin typeface="+mn-lt"/>
                <a:ea typeface="Calibri" panose="020F0502020204030204" pitchFamily="34" charset="0"/>
              </a:rPr>
              <a:t>– </a:t>
            </a:r>
            <a:r>
              <a:rPr lang="en-US" sz="2400" u="sng" dirty="0">
                <a:solidFill>
                  <a:srgbClr val="0563C1"/>
                </a:solidFill>
                <a:effectLst/>
                <a:latin typeface="+mn-lt"/>
                <a:ea typeface="Calibri" panose="020F0502020204030204" pitchFamily="34" charset="0"/>
                <a:hlinkClick r:id="rId4"/>
              </a:rPr>
              <a:t>https://wrair.health.mil/Biomedical-Research/Center-for-Military-Psychiatry-and-Neuroscience/CMPN-Training-Products/</a:t>
            </a:r>
            <a:endParaRPr lang="en-US" sz="2400" u="sng" dirty="0">
              <a:solidFill>
                <a:srgbClr val="0563C1"/>
              </a:solidFill>
              <a:latin typeface="+mn-lt"/>
              <a:ea typeface="Calibri" panose="020F0502020204030204" pitchFamily="34" charset="0"/>
            </a:endParaRPr>
          </a:p>
          <a:p>
            <a:pPr marL="0" marR="0">
              <a:spcBef>
                <a:spcPts val="0"/>
              </a:spcBef>
              <a:spcAft>
                <a:spcPts val="0"/>
              </a:spcAft>
            </a:pPr>
            <a:r>
              <a:rPr lang="en-US" dirty="0">
                <a:latin typeface="+mn-lt"/>
              </a:rPr>
              <a:t>Performance Prediction Algorithm – </a:t>
            </a:r>
            <a:r>
              <a:rPr lang="en-US" sz="2400" dirty="0">
                <a:latin typeface="+mn-lt"/>
                <a:hlinkClick r:id="rId5"/>
              </a:rPr>
              <a:t>https://sleep.bhsai.org/</a:t>
            </a:r>
            <a:endParaRPr lang="en-US" sz="2400" dirty="0">
              <a:latin typeface="+mn-lt"/>
            </a:endParaRP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5020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endParaRPr lang="en-US" dirty="0"/>
          </a:p>
        </p:txBody>
      </p:sp>
      <p:sp>
        <p:nvSpPr>
          <p:cNvPr id="3" name="Content Placeholder 2"/>
          <p:cNvSpPr>
            <a:spLocks noGrp="1"/>
          </p:cNvSpPr>
          <p:nvPr>
            <p:ph idx="1"/>
          </p:nvPr>
        </p:nvSpPr>
        <p:spPr/>
        <p:txBody>
          <a:bodyPr/>
          <a:lstStyle/>
          <a:p>
            <a:r>
              <a:rPr lang="en-US" dirty="0"/>
              <a:t>Material has been reviewed by the Walter Reed Army Institute of Research. There is no objection to its presentation and/or publication.  The opinions or assertions contained herein are the private views of the author, and are not to be construed as official, or as reflecting true views of the Department of the Army or the Department of Defense. The investigators have adhered to the policies for protection of human subjects as prescribed in AR 70-25.</a:t>
            </a:r>
          </a:p>
          <a:p>
            <a:pPr marL="0" indent="0">
              <a:buNone/>
            </a:pPr>
            <a:endParaRPr lang="en-US"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4510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3200" dirty="0"/>
              <a:t>Prevalence of Sleep Loss</a:t>
            </a:r>
          </a:p>
          <a:p>
            <a:r>
              <a:rPr lang="en-US" sz="3200" dirty="0"/>
              <a:t>Consequence of Sleep Loss</a:t>
            </a:r>
          </a:p>
          <a:p>
            <a:r>
              <a:rPr lang="en-US" sz="3200" dirty="0"/>
              <a:t>Introduction to the WRAIR Sleep Research Center (SRC)</a:t>
            </a:r>
          </a:p>
          <a:p>
            <a:r>
              <a:rPr lang="en-US" sz="3200" dirty="0"/>
              <a:t>What is it like to be a research subject at the SRC? </a:t>
            </a:r>
          </a:p>
          <a:p>
            <a:r>
              <a:rPr lang="en-US" sz="3200" dirty="0"/>
              <a:t>Recruitment call! </a:t>
            </a:r>
          </a:p>
          <a:p>
            <a:endParaRPr lang="en-US" sz="3200"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6656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8025"/>
            <a:ext cx="10515600" cy="4351338"/>
          </a:xfrm>
        </p:spPr>
        <p:txBody>
          <a:bodyPr>
            <a:normAutofit/>
          </a:bodyPr>
          <a:lstStyle/>
          <a:p>
            <a:r>
              <a:rPr lang="en-US" sz="3600" dirty="0"/>
              <a:t>How many hours of sleep a night does an adult need to be healthy according to the National Sleep Foundation? </a:t>
            </a:r>
          </a:p>
          <a:p>
            <a:pPr lvl="1"/>
            <a:r>
              <a:rPr lang="en-US" sz="3200" dirty="0"/>
              <a:t>7 or more hours</a:t>
            </a:r>
          </a:p>
          <a:p>
            <a:pPr lvl="1"/>
            <a:endParaRPr lang="en-US" sz="3200" dirty="0"/>
          </a:p>
          <a:p>
            <a:r>
              <a:rPr lang="en-US" sz="3600" dirty="0"/>
              <a:t>How many Americans do not get enough sleep?</a:t>
            </a:r>
          </a:p>
          <a:p>
            <a:pPr lvl="1"/>
            <a:r>
              <a:rPr lang="en-US" sz="3200" dirty="0"/>
              <a:t>Over 1/3 of American adults get less than 7 hours a night</a:t>
            </a:r>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16675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38200" y="-108701"/>
            <a:ext cx="10515600" cy="1325563"/>
          </a:xfrm>
        </p:spPr>
        <p:txBody>
          <a:bodyPr/>
          <a:lstStyle/>
          <a:p>
            <a:r>
              <a:rPr lang="en-US" dirty="0"/>
              <a:t>Sleep Loss in the Military</a:t>
            </a:r>
          </a:p>
        </p:txBody>
      </p:sp>
      <p:pic>
        <p:nvPicPr>
          <p:cNvPr id="2" name="Picture 1"/>
          <p:cNvPicPr>
            <a:picLocks noChangeAspect="1"/>
          </p:cNvPicPr>
          <p:nvPr/>
        </p:nvPicPr>
        <p:blipFill>
          <a:blip r:embed="rId3"/>
          <a:stretch>
            <a:fillRect/>
          </a:stretch>
        </p:blipFill>
        <p:spPr>
          <a:xfrm>
            <a:off x="622172" y="1109282"/>
            <a:ext cx="11108543" cy="3592698"/>
          </a:xfrm>
          <a:prstGeom prst="rect">
            <a:avLst/>
          </a:prstGeom>
        </p:spPr>
      </p:pic>
      <p:pic>
        <p:nvPicPr>
          <p:cNvPr id="3" name="Picture 2"/>
          <p:cNvPicPr>
            <a:picLocks noChangeAspect="1"/>
          </p:cNvPicPr>
          <p:nvPr/>
        </p:nvPicPr>
        <p:blipFill>
          <a:blip r:embed="rId4"/>
          <a:stretch>
            <a:fillRect/>
          </a:stretch>
        </p:blipFill>
        <p:spPr>
          <a:xfrm>
            <a:off x="731519" y="4809560"/>
            <a:ext cx="1928209" cy="1544937"/>
          </a:xfrm>
          <a:prstGeom prst="rect">
            <a:avLst/>
          </a:prstGeom>
        </p:spPr>
      </p:pic>
      <p:pic>
        <p:nvPicPr>
          <p:cNvPr id="5" name="Picture 4"/>
          <p:cNvPicPr>
            <a:picLocks noChangeAspect="1"/>
          </p:cNvPicPr>
          <p:nvPr/>
        </p:nvPicPr>
        <p:blipFill>
          <a:blip r:embed="rId5"/>
          <a:stretch>
            <a:fillRect/>
          </a:stretch>
        </p:blipFill>
        <p:spPr>
          <a:xfrm>
            <a:off x="3346862" y="5100232"/>
            <a:ext cx="3004457" cy="1254265"/>
          </a:xfrm>
          <a:prstGeom prst="rect">
            <a:avLst/>
          </a:prstGeom>
        </p:spPr>
      </p:pic>
      <p:cxnSp>
        <p:nvCxnSpPr>
          <p:cNvPr id="7" name="Straight Connector 6"/>
          <p:cNvCxnSpPr/>
          <p:nvPr/>
        </p:nvCxnSpPr>
        <p:spPr>
          <a:xfrm>
            <a:off x="7481455" y="2501964"/>
            <a:ext cx="8312" cy="3233651"/>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7957" y="4936004"/>
            <a:ext cx="3524596" cy="10067"/>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14939" y="5100027"/>
            <a:ext cx="3357614" cy="523220"/>
          </a:xfrm>
          <a:prstGeom prst="rect">
            <a:avLst/>
          </a:prstGeom>
          <a:noFill/>
        </p:spPr>
        <p:txBody>
          <a:bodyPr wrap="square" rtlCol="0">
            <a:spAutoFit/>
          </a:bodyPr>
          <a:lstStyle/>
          <a:p>
            <a:r>
              <a:rPr lang="en-US" sz="1400" dirty="0"/>
              <a:t>Amount of sleep needed to be healthy according to National Sleep Foundation</a:t>
            </a:r>
          </a:p>
        </p:txBody>
      </p:sp>
      <p:sp>
        <p:nvSpPr>
          <p:cNvPr id="6" name="TextBox 5"/>
          <p:cNvSpPr txBox="1"/>
          <p:nvPr/>
        </p:nvSpPr>
        <p:spPr>
          <a:xfrm>
            <a:off x="6642847" y="5711811"/>
            <a:ext cx="4930589" cy="646331"/>
          </a:xfrm>
          <a:prstGeom prst="rect">
            <a:avLst/>
          </a:prstGeom>
          <a:solidFill>
            <a:schemeClr val="bg1"/>
          </a:solidFill>
          <a:ln w="76200">
            <a:solidFill>
              <a:srgbClr val="FF0000"/>
            </a:solidFill>
          </a:ln>
        </p:spPr>
        <p:txBody>
          <a:bodyPr wrap="square" rtlCol="0">
            <a:spAutoFit/>
          </a:bodyPr>
          <a:lstStyle/>
          <a:p>
            <a:r>
              <a:rPr lang="en-US" dirty="0"/>
              <a:t>2/3 of the military do not get enough sleep – this is double that of the civilian population</a:t>
            </a:r>
          </a:p>
        </p:txBody>
      </p:sp>
    </p:spTree>
    <p:extLst>
      <p:ext uri="{BB962C8B-B14F-4D97-AF65-F5344CB8AC3E}">
        <p14:creationId xmlns:p14="http://schemas.microsoft.com/office/powerpoint/2010/main" val="273121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44894" y="0"/>
            <a:ext cx="10515600" cy="1325563"/>
          </a:xfrm>
        </p:spPr>
        <p:txBody>
          <a:bodyPr/>
          <a:lstStyle/>
          <a:p>
            <a:r>
              <a:rPr lang="en-US" dirty="0"/>
              <a:t>Why Does Sleep Matter?</a:t>
            </a:r>
          </a:p>
        </p:txBody>
      </p:sp>
      <p:sp>
        <p:nvSpPr>
          <p:cNvPr id="7" name="Content Placeholder 16"/>
          <p:cNvSpPr>
            <a:spLocks noGrp="1"/>
          </p:cNvSpPr>
          <p:nvPr>
            <p:ph idx="1"/>
          </p:nvPr>
        </p:nvSpPr>
        <p:spPr>
          <a:xfrm>
            <a:off x="8602824" y="1420779"/>
            <a:ext cx="3265714" cy="4351338"/>
          </a:xfrm>
        </p:spPr>
        <p:txBody>
          <a:bodyPr>
            <a:normAutofit/>
          </a:bodyPr>
          <a:lstStyle/>
          <a:p>
            <a:r>
              <a:rPr lang="en-US" dirty="0"/>
              <a:t>Negative Mood</a:t>
            </a:r>
          </a:p>
          <a:p>
            <a:r>
              <a:rPr lang="en-US" dirty="0"/>
              <a:t>Weakened Immune System</a:t>
            </a:r>
          </a:p>
          <a:p>
            <a:r>
              <a:rPr lang="en-US" dirty="0"/>
              <a:t>Chronic sleep loss linked to many disorders (mood disorders, diabetes, obesity, heart disease, cancer….)</a:t>
            </a:r>
          </a:p>
          <a:p>
            <a:endParaRPr lang="en-US" dirty="0"/>
          </a:p>
          <a:p>
            <a:endParaRPr lang="en-US" dirty="0"/>
          </a:p>
        </p:txBody>
      </p:sp>
      <p:pic>
        <p:nvPicPr>
          <p:cNvPr id="2" name="Picture 1"/>
          <p:cNvPicPr>
            <a:picLocks noChangeAspect="1"/>
          </p:cNvPicPr>
          <p:nvPr/>
        </p:nvPicPr>
        <p:blipFill>
          <a:blip r:embed="rId3"/>
          <a:stretch>
            <a:fillRect/>
          </a:stretch>
        </p:blipFill>
        <p:spPr>
          <a:xfrm>
            <a:off x="223936" y="1420779"/>
            <a:ext cx="8250850" cy="4644119"/>
          </a:xfrm>
          <a:prstGeom prst="rect">
            <a:avLst/>
          </a:prstGeom>
        </p:spPr>
      </p:pic>
      <p:sp>
        <p:nvSpPr>
          <p:cNvPr id="4" name="Rectangle 3"/>
          <p:cNvSpPr/>
          <p:nvPr/>
        </p:nvSpPr>
        <p:spPr>
          <a:xfrm>
            <a:off x="223936" y="6178321"/>
            <a:ext cx="6096000" cy="276999"/>
          </a:xfrm>
          <a:prstGeom prst="rect">
            <a:avLst/>
          </a:prstGeom>
        </p:spPr>
        <p:txBody>
          <a:bodyPr>
            <a:spAutoFit/>
          </a:bodyPr>
          <a:lstStyle/>
          <a:p>
            <a:r>
              <a:rPr lang="en-US" sz="1200" dirty="0"/>
              <a:t>https://www.myempro.com/education/consequences-of-sleep-deprivation-on-physicians</a:t>
            </a:r>
          </a:p>
        </p:txBody>
      </p:sp>
      <p:sp>
        <p:nvSpPr>
          <p:cNvPr id="6" name="TextBox 5"/>
          <p:cNvSpPr txBox="1"/>
          <p:nvPr/>
        </p:nvSpPr>
        <p:spPr>
          <a:xfrm>
            <a:off x="6937949" y="5741732"/>
            <a:ext cx="4930589" cy="646331"/>
          </a:xfrm>
          <a:prstGeom prst="rect">
            <a:avLst/>
          </a:prstGeom>
          <a:solidFill>
            <a:schemeClr val="bg1"/>
          </a:solidFill>
          <a:ln w="76200">
            <a:solidFill>
              <a:srgbClr val="FF0000"/>
            </a:solidFill>
          </a:ln>
        </p:spPr>
        <p:txBody>
          <a:bodyPr wrap="square" rtlCol="0">
            <a:spAutoFit/>
          </a:bodyPr>
          <a:lstStyle/>
          <a:p>
            <a:r>
              <a:rPr lang="en-US" dirty="0"/>
              <a:t>Sleep loss impacts everything we take for granted about being healthy !</a:t>
            </a:r>
          </a:p>
        </p:txBody>
      </p:sp>
    </p:spTree>
    <p:extLst>
      <p:ext uri="{BB962C8B-B14F-4D97-AF65-F5344CB8AC3E}">
        <p14:creationId xmlns:p14="http://schemas.microsoft.com/office/powerpoint/2010/main" val="51000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26764"/>
            <a:ext cx="12191999" cy="1109115"/>
          </a:xfrm>
        </p:spPr>
        <p:txBody>
          <a:bodyPr/>
          <a:lstStyle/>
          <a:p>
            <a:r>
              <a:rPr lang="en-US" dirty="0"/>
              <a:t>Impact of Sleep Loss on Performance</a:t>
            </a:r>
          </a:p>
        </p:txBody>
      </p:sp>
      <p:pic>
        <p:nvPicPr>
          <p:cNvPr id="4" name="Picture 3"/>
          <p:cNvPicPr>
            <a:picLocks noChangeAspect="1"/>
          </p:cNvPicPr>
          <p:nvPr/>
        </p:nvPicPr>
        <p:blipFill rotWithShape="1">
          <a:blip r:embed="rId3"/>
          <a:srcRect b="4467"/>
          <a:stretch/>
        </p:blipFill>
        <p:spPr>
          <a:xfrm>
            <a:off x="327349" y="925674"/>
            <a:ext cx="8458200" cy="5587093"/>
          </a:xfrm>
          <a:prstGeom prst="rect">
            <a:avLst/>
          </a:prstGeom>
        </p:spPr>
      </p:pic>
      <p:pic>
        <p:nvPicPr>
          <p:cNvPr id="5" name="Picture 4"/>
          <p:cNvPicPr>
            <a:picLocks noChangeAspect="1"/>
          </p:cNvPicPr>
          <p:nvPr/>
        </p:nvPicPr>
        <p:blipFill>
          <a:blip r:embed="rId4"/>
          <a:stretch>
            <a:fillRect/>
          </a:stretch>
        </p:blipFill>
        <p:spPr>
          <a:xfrm>
            <a:off x="8867090" y="1436913"/>
            <a:ext cx="3243367" cy="411131"/>
          </a:xfrm>
          <a:prstGeom prst="rect">
            <a:avLst/>
          </a:prstGeom>
        </p:spPr>
      </p:pic>
      <p:pic>
        <p:nvPicPr>
          <p:cNvPr id="6" name="Picture 5"/>
          <p:cNvPicPr>
            <a:picLocks noChangeAspect="1"/>
          </p:cNvPicPr>
          <p:nvPr/>
        </p:nvPicPr>
        <p:blipFill rotWithShape="1">
          <a:blip r:embed="rId5"/>
          <a:srcRect l="46029"/>
          <a:stretch/>
        </p:blipFill>
        <p:spPr>
          <a:xfrm>
            <a:off x="8727139" y="2016710"/>
            <a:ext cx="3464860" cy="495300"/>
          </a:xfrm>
          <a:prstGeom prst="rect">
            <a:avLst/>
          </a:prstGeom>
        </p:spPr>
      </p:pic>
      <p:sp>
        <p:nvSpPr>
          <p:cNvPr id="9" name="TextBox 8"/>
          <p:cNvSpPr txBox="1"/>
          <p:nvPr/>
        </p:nvSpPr>
        <p:spPr>
          <a:xfrm>
            <a:off x="8852649" y="2782403"/>
            <a:ext cx="3132069" cy="3416320"/>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6"/>
              </a:rPr>
              <a:t>https://sleep.bhsai.org/</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Get performance estimates for any sleep/caffeine schedules</a:t>
            </a:r>
          </a:p>
          <a:p>
            <a:pPr marL="742950" lvl="1" indent="-285750">
              <a:buFont typeface="Arial" panose="020B0604020202020204" pitchFamily="34" charset="0"/>
              <a:buChar char="•"/>
            </a:pPr>
            <a:r>
              <a:rPr lang="en-US" dirty="0"/>
              <a:t>Download min-to-min performance predictions</a:t>
            </a:r>
          </a:p>
          <a:p>
            <a:pPr marL="285750" indent="-285750">
              <a:buFont typeface="Arial" panose="020B0604020202020204" pitchFamily="34" charset="0"/>
              <a:buChar char="•"/>
            </a:pPr>
            <a:r>
              <a:rPr lang="en-US" dirty="0"/>
              <a:t>Get caffeine timing and dosage recommendations for future peak alertness</a:t>
            </a:r>
          </a:p>
          <a:p>
            <a:pPr marL="285750" indent="-285750">
              <a:buFont typeface="Arial" panose="020B0604020202020204" pitchFamily="34" charset="0"/>
              <a:buChar char="•"/>
            </a:pPr>
            <a:endParaRPr lang="en-US" dirty="0"/>
          </a:p>
        </p:txBody>
      </p:sp>
      <p:sp>
        <p:nvSpPr>
          <p:cNvPr id="10" name="Oval 9"/>
          <p:cNvSpPr/>
          <p:nvPr/>
        </p:nvSpPr>
        <p:spPr>
          <a:xfrm>
            <a:off x="4012163" y="3377682"/>
            <a:ext cx="1175657" cy="951722"/>
          </a:xfrm>
          <a:prstGeom prst="ellipse">
            <a:avLst/>
          </a:prstGeom>
          <a:noFill/>
          <a:ln w="476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9554" y="5275393"/>
            <a:ext cx="7737536" cy="923330"/>
          </a:xfrm>
          <a:prstGeom prst="rect">
            <a:avLst/>
          </a:prstGeom>
          <a:solidFill>
            <a:schemeClr val="bg1"/>
          </a:solidFill>
          <a:ln w="76200">
            <a:solidFill>
              <a:srgbClr val="FF0000"/>
            </a:solidFill>
          </a:ln>
        </p:spPr>
        <p:txBody>
          <a:bodyPr wrap="square" rtlCol="0">
            <a:spAutoFit/>
          </a:bodyPr>
          <a:lstStyle/>
          <a:p>
            <a:r>
              <a:rPr lang="en-US" dirty="0"/>
              <a:t>Just one night of not sleeping makes someone perform as poorly the next morning as being legally drunk (and this assumes the person normally sleeps 8 hours a night!!!)</a:t>
            </a:r>
          </a:p>
        </p:txBody>
      </p:sp>
    </p:spTree>
    <p:extLst>
      <p:ext uri="{BB962C8B-B14F-4D97-AF65-F5344CB8AC3E}">
        <p14:creationId xmlns:p14="http://schemas.microsoft.com/office/powerpoint/2010/main" val="219827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96389" y="119004"/>
            <a:ext cx="10515600" cy="1325563"/>
          </a:xfrm>
        </p:spPr>
        <p:txBody>
          <a:bodyPr>
            <a:normAutofit fontScale="90000"/>
          </a:bodyPr>
          <a:lstStyle/>
          <a:p>
            <a:r>
              <a:rPr lang="en-US" dirty="0"/>
              <a:t>Can Interventions Prevent Sleep Loss Related Performance Declines?</a:t>
            </a:r>
          </a:p>
        </p:txBody>
      </p:sp>
      <p:sp>
        <p:nvSpPr>
          <p:cNvPr id="2" name="Content Placeholder 1"/>
          <p:cNvSpPr>
            <a:spLocks noGrp="1"/>
          </p:cNvSpPr>
          <p:nvPr>
            <p:ph idx="1"/>
          </p:nvPr>
        </p:nvSpPr>
        <p:spPr>
          <a:xfrm>
            <a:off x="6849686" y="1493116"/>
            <a:ext cx="4504113" cy="4351338"/>
          </a:xfrm>
        </p:spPr>
        <p:txBody>
          <a:bodyPr>
            <a:normAutofit/>
          </a:bodyPr>
          <a:lstStyle/>
          <a:p>
            <a:r>
              <a:rPr lang="en-US" sz="2400" dirty="0"/>
              <a:t>400 mg of caffeine a day kept performance sustained for two days of chronic sleep restriction (5 hours sleep a night)</a:t>
            </a:r>
          </a:p>
          <a:p>
            <a:r>
              <a:rPr lang="en-US" sz="2400" dirty="0"/>
              <a:t>But its effect was lost after the third night of sleep restriction. Thereafter, caffeine was no better than placebo</a:t>
            </a:r>
          </a:p>
          <a:p>
            <a:r>
              <a:rPr lang="en-US" sz="2400" dirty="0"/>
              <a:t>More than 400 mg/day may help but negative side effects increase (jitteriness, anxiety)</a:t>
            </a:r>
          </a:p>
        </p:txBody>
      </p:sp>
      <p:pic>
        <p:nvPicPr>
          <p:cNvPr id="3" name="Picture 2"/>
          <p:cNvPicPr>
            <a:picLocks noChangeAspect="1"/>
          </p:cNvPicPr>
          <p:nvPr/>
        </p:nvPicPr>
        <p:blipFill>
          <a:blip r:embed="rId3"/>
          <a:stretch>
            <a:fillRect/>
          </a:stretch>
        </p:blipFill>
        <p:spPr>
          <a:xfrm>
            <a:off x="523701" y="1348336"/>
            <a:ext cx="6273932" cy="4570932"/>
          </a:xfrm>
          <a:prstGeom prst="rect">
            <a:avLst/>
          </a:prstGeom>
        </p:spPr>
      </p:pic>
      <p:sp>
        <p:nvSpPr>
          <p:cNvPr id="4" name="TextBox 3"/>
          <p:cNvSpPr txBox="1"/>
          <p:nvPr/>
        </p:nvSpPr>
        <p:spPr>
          <a:xfrm>
            <a:off x="523702" y="6107594"/>
            <a:ext cx="7880465" cy="461665"/>
          </a:xfrm>
          <a:prstGeom prst="rect">
            <a:avLst/>
          </a:prstGeom>
          <a:noFill/>
        </p:spPr>
        <p:txBody>
          <a:bodyPr wrap="square" rtlCol="0">
            <a:spAutoFit/>
          </a:bodyPr>
          <a:lstStyle/>
          <a:p>
            <a:r>
              <a:rPr lang="en-US" sz="1200" dirty="0"/>
              <a:t>Doty TJ et al (2017). Limited Efficacy of Caffeine and Recovery Costs During and Following 5 Days of Chronic Sleep Restriction. Sleep. Dec 1;40(12).</a:t>
            </a:r>
          </a:p>
        </p:txBody>
      </p:sp>
      <p:sp>
        <p:nvSpPr>
          <p:cNvPr id="6" name="TextBox 5"/>
          <p:cNvSpPr txBox="1"/>
          <p:nvPr/>
        </p:nvSpPr>
        <p:spPr>
          <a:xfrm>
            <a:off x="8113060" y="5844454"/>
            <a:ext cx="3693458" cy="923330"/>
          </a:xfrm>
          <a:prstGeom prst="rect">
            <a:avLst/>
          </a:prstGeom>
          <a:solidFill>
            <a:schemeClr val="bg1"/>
          </a:solidFill>
          <a:ln w="76200">
            <a:solidFill>
              <a:srgbClr val="FF0000"/>
            </a:solidFill>
          </a:ln>
        </p:spPr>
        <p:txBody>
          <a:bodyPr wrap="square" rtlCol="0">
            <a:spAutoFit/>
          </a:bodyPr>
          <a:lstStyle/>
          <a:p>
            <a:r>
              <a:rPr lang="en-US" dirty="0"/>
              <a:t>The same dose of caffeine stops working after 3 nights of sleeping 5 hours a night ! </a:t>
            </a:r>
          </a:p>
        </p:txBody>
      </p:sp>
    </p:spTree>
    <p:extLst>
      <p:ext uri="{BB962C8B-B14F-4D97-AF65-F5344CB8AC3E}">
        <p14:creationId xmlns:p14="http://schemas.microsoft.com/office/powerpoint/2010/main" val="382454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9934" y="421333"/>
            <a:ext cx="4109409" cy="2514600"/>
            <a:chOff x="381000" y="457200"/>
            <a:chExt cx="4109409" cy="2514600"/>
          </a:xfrm>
        </p:grpSpPr>
        <p:pic>
          <p:nvPicPr>
            <p:cNvPr id="6" name="Picture 2" descr="S:\Behavioral Biology\Clinical Research\Approved Logos\SRC_WRAI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4109409" cy="2243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381000" y="2667000"/>
              <a:ext cx="4109409" cy="304800"/>
            </a:xfrm>
            <a:prstGeom prst="rect">
              <a:avLst/>
            </a:prstGeom>
            <a:solidFill>
              <a:srgbClr val="A6A6A6"/>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fontAlgn="base">
                <a:spcBef>
                  <a:spcPct val="0"/>
                </a:spcBef>
                <a:spcAft>
                  <a:spcPct val="0"/>
                </a:spcAft>
              </a:pPr>
              <a:r>
                <a:rPr lang="en-US" altLang="en-US" i="1" dirty="0">
                  <a:solidFill>
                    <a:srgbClr val="FFFFFF"/>
                  </a:solidFill>
                  <a:latin typeface="Arial Narrow" pitchFamily="34" charset="0"/>
                  <a:cs typeface="Arial" pitchFamily="34" charset="0"/>
                </a:rPr>
                <a:t>The DoD’s Premier Sleep Laboratory</a:t>
              </a:r>
              <a:endParaRPr lang="en-US" altLang="en-US" dirty="0">
                <a:solidFill>
                  <a:srgbClr val="3F3F3F"/>
                </a:solidFill>
                <a:cs typeface="Arial" pitchFamily="34" charset="0"/>
              </a:endParaRPr>
            </a:p>
          </p:txBody>
        </p:sp>
      </p:grpSp>
      <p:sp>
        <p:nvSpPr>
          <p:cNvPr id="8" name="Text Box 3"/>
          <p:cNvSpPr txBox="1">
            <a:spLocks noChangeArrowheads="1"/>
          </p:cNvSpPr>
          <p:nvPr/>
        </p:nvSpPr>
        <p:spPr bwMode="auto">
          <a:xfrm>
            <a:off x="279681" y="3503290"/>
            <a:ext cx="6770687" cy="1554017"/>
          </a:xfrm>
          <a:prstGeom prst="rect">
            <a:avLst/>
          </a:prstGeom>
          <a:solidFill>
            <a:srgbClr val="FFFFFF"/>
          </a:solidFill>
          <a:ln w="63500">
            <a:solidFill>
              <a:srgbClr val="A5A5A5"/>
            </a:solidFill>
          </a:ln>
          <a:effectLst/>
        </p:spPr>
        <p:txBody>
          <a:bodyPr vert="horz" wrap="square" lIns="36576" tIns="36576" rIns="36576" bIns="36576"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200"/>
              </a:spcAft>
              <a:buClrTx/>
              <a:buSzTx/>
              <a:buFontTx/>
              <a:buNone/>
              <a:tabLst/>
              <a:defRPr/>
            </a:pPr>
            <a:r>
              <a:rPr kumimoji="0" lang="en-US" altLang="en-US" sz="2400" b="1" i="0" u="sng" strike="noStrike" kern="0" cap="none" spc="0" normalizeH="0" baseline="0" noProof="0" dirty="0">
                <a:ln>
                  <a:noFill/>
                </a:ln>
                <a:solidFill>
                  <a:srgbClr val="C00000"/>
                </a:solidFill>
                <a:effectLst/>
                <a:uLnTx/>
                <a:uFillTx/>
                <a:latin typeface="Franklin Gothic Book" pitchFamily="34" charset="0"/>
                <a:cs typeface="Arial" pitchFamily="34" charset="0"/>
              </a:rPr>
              <a:t>OUR MISSION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itchFamily="34" charset="0"/>
                <a:cs typeface="Arial" pitchFamily="34" charset="0"/>
              </a:rPr>
              <a:t>The exploration and development of strategies and technologies for monitoring, preventing, and/or reversing the decrementing effects of sleep loss, stress, and fatigue on cognitive performance to enhance Warfighter operational judgment and decision-making.</a:t>
            </a:r>
            <a:endParaRPr kumimoji="0" lang="en-US" altLang="en-US" sz="2000" b="0" i="0" u="none" strike="noStrike" kern="0" cap="none" spc="0" normalizeH="0" baseline="0" noProof="0" dirty="0">
              <a:ln>
                <a:noFill/>
              </a:ln>
              <a:solidFill>
                <a:srgbClr val="3F3F3F"/>
              </a:solidFill>
              <a:effectLst/>
              <a:uLnTx/>
              <a:uFillTx/>
              <a:cs typeface="Arial" pitchFamily="34" charset="0"/>
            </a:endParaRPr>
          </a:p>
        </p:txBody>
      </p:sp>
      <p:pic>
        <p:nvPicPr>
          <p:cNvPr id="9" name="Picture 5" descr="S:\Behavioral Biology\Clinical Research\Photos of BBB\Sleep Lab photos Feb 2017 - DMAVS\selects\sleepstudy_1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697" y="376615"/>
            <a:ext cx="3809774" cy="2539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Behavioral Biology\Clinical Research\Photos of BBB\MISC Lab Photos\MeghanEEGsleep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6865" y="198089"/>
            <a:ext cx="2193417" cy="29553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5"/>
          <a:srcRect l="7716" t="1800" r="6798"/>
          <a:stretch/>
        </p:blipFill>
        <p:spPr>
          <a:xfrm>
            <a:off x="7692265" y="3499817"/>
            <a:ext cx="3350029" cy="3114980"/>
          </a:xfrm>
          <a:prstGeom prst="rect">
            <a:avLst/>
          </a:prstGeom>
          <a:ln w="28575">
            <a:solidFill>
              <a:schemeClr val="tx1"/>
            </a:solidFill>
          </a:ln>
        </p:spPr>
      </p:pic>
      <p:pic>
        <p:nvPicPr>
          <p:cNvPr id="13" name="Picture 12"/>
          <p:cNvPicPr>
            <a:picLocks noChangeAspect="1"/>
          </p:cNvPicPr>
          <p:nvPr/>
        </p:nvPicPr>
        <p:blipFill>
          <a:blip r:embed="rId6"/>
          <a:stretch>
            <a:fillRect/>
          </a:stretch>
        </p:blipFill>
        <p:spPr>
          <a:xfrm>
            <a:off x="7998768" y="5430742"/>
            <a:ext cx="3951514" cy="873940"/>
          </a:xfrm>
          <a:prstGeom prst="rect">
            <a:avLst/>
          </a:prstGeom>
        </p:spPr>
      </p:pic>
      <p:pic>
        <p:nvPicPr>
          <p:cNvPr id="16" name="Picture 15"/>
          <p:cNvPicPr>
            <a:picLocks noChangeAspect="1"/>
          </p:cNvPicPr>
          <p:nvPr/>
        </p:nvPicPr>
        <p:blipFill>
          <a:blip r:embed="rId7"/>
          <a:stretch>
            <a:fillRect/>
          </a:stretch>
        </p:blipFill>
        <p:spPr>
          <a:xfrm>
            <a:off x="525857" y="5170154"/>
            <a:ext cx="2042646" cy="1101791"/>
          </a:xfrm>
          <a:prstGeom prst="rect">
            <a:avLst/>
          </a:prstGeom>
        </p:spPr>
      </p:pic>
      <p:pic>
        <p:nvPicPr>
          <p:cNvPr id="17" name="Picture 16"/>
          <p:cNvPicPr>
            <a:picLocks noChangeAspect="1"/>
          </p:cNvPicPr>
          <p:nvPr/>
        </p:nvPicPr>
        <p:blipFill>
          <a:blip r:embed="rId8"/>
          <a:stretch>
            <a:fillRect/>
          </a:stretch>
        </p:blipFill>
        <p:spPr>
          <a:xfrm>
            <a:off x="3210401" y="5505104"/>
            <a:ext cx="2159455" cy="431891"/>
          </a:xfrm>
          <a:prstGeom prst="rect">
            <a:avLst/>
          </a:prstGeom>
        </p:spPr>
      </p:pic>
      <p:pic>
        <p:nvPicPr>
          <p:cNvPr id="18" name="Picture 17"/>
          <p:cNvPicPr>
            <a:picLocks noChangeAspect="1"/>
          </p:cNvPicPr>
          <p:nvPr/>
        </p:nvPicPr>
        <p:blipFill>
          <a:blip r:embed="rId9"/>
          <a:stretch>
            <a:fillRect/>
          </a:stretch>
        </p:blipFill>
        <p:spPr>
          <a:xfrm>
            <a:off x="6011753" y="5299008"/>
            <a:ext cx="844082" cy="844082"/>
          </a:xfrm>
          <a:prstGeom prst="rect">
            <a:avLst/>
          </a:prstGeom>
        </p:spPr>
      </p:pic>
    </p:spTree>
    <p:extLst>
      <p:ext uri="{BB962C8B-B14F-4D97-AF65-F5344CB8AC3E}">
        <p14:creationId xmlns:p14="http://schemas.microsoft.com/office/powerpoint/2010/main" val="135825385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8585A"/>
      </a:dk2>
      <a:lt2>
        <a:srgbClr val="B9BABC"/>
      </a:lt2>
      <a:accent1>
        <a:srgbClr val="496388"/>
      </a:accent1>
      <a:accent2>
        <a:srgbClr val="6C2418"/>
      </a:accent2>
      <a:accent3>
        <a:srgbClr val="58585A"/>
      </a:accent3>
      <a:accent4>
        <a:srgbClr val="B9BABC"/>
      </a:accent4>
      <a:accent5>
        <a:srgbClr val="5D5063"/>
      </a:accent5>
      <a:accent6>
        <a:srgbClr val="5B5C5F"/>
      </a:accent6>
      <a:hlink>
        <a:srgbClr val="0563C1"/>
      </a:hlink>
      <a:folHlink>
        <a:srgbClr val="954F72"/>
      </a:folHlink>
    </a:clrScheme>
    <a:fontScheme name="Arial Black and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AAFCCAC8F924CBE0510F724C2AFDF" ma:contentTypeVersion="1" ma:contentTypeDescription="Create a new document." ma:contentTypeScope="" ma:versionID="4b383a956a6f9d5517249b3eef844f56">
  <xsd:schema xmlns:xsd="http://www.w3.org/2001/XMLSchema" xmlns:xs="http://www.w3.org/2001/XMLSchema" xmlns:p="http://schemas.microsoft.com/office/2006/metadata/properties" xmlns:ns2="6dd7a97d-7367-4ab4-b210-f03365d6c0af" targetNamespace="http://schemas.microsoft.com/office/2006/metadata/properties" ma:root="true" ma:fieldsID="32d240d3db5fdb733430d19c8467dd7c" ns2:_="">
    <xsd:import namespace="6dd7a97d-7367-4ab4-b210-f03365d6c0af"/>
    <xsd:element name="properties">
      <xsd:complexType>
        <xsd:sequence>
          <xsd:element name="documentManagement">
            <xsd:complexType>
              <xsd:all>
                <xsd:element ref="ns2:_dlc_DocId" minOccurs="0"/>
                <xsd:element ref="ns2:_dlc_DocIdUrl" minOccurs="0"/>
                <xsd:element ref="ns2:_dlc_DocIdPersistId" minOccurs="0"/>
                <xsd:element ref="ns2:Classification"/>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7a97d-7367-4ab4-b210-f03365d6c0a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lassification" ma:index="11" ma:displayName="Classification" ma:default="FOUO" ma:format="Dropdown" ma:internalName="Classification" ma:readOnly="false">
      <xsd:simpleType>
        <xsd:restriction base="dms:Choice">
          <xsd:enumeration value="FOUO"/>
          <xsd:enumeration value="PII"/>
          <xsd:enumeration value="PHI"/>
          <xsd:enumeration value="Sensitive but unclassified"/>
          <xsd:enumeration value="Classified"/>
          <xsd:enumeration value="Sensitive"/>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lassification xmlns="6dd7a97d-7367-4ab4-b210-f03365d6c0af">FOUO</Classification>
    <_dlc_DocId xmlns="6dd7a97d-7367-4ab4-b210-f03365d6c0af">WRAIR-2051832699-15</_dlc_DocId>
    <_dlc_DocIdUrl xmlns="6dd7a97d-7367-4ab4-b210-f03365d6c0af">
      <Url>https://wrairintranet.army.mil/ResearchSupport/SC/_layouts/15/DocIdRedir.aspx?ID=WRAIR-2051832699-15</Url>
      <Description>WRAIR-2051832699-15</Description>
    </_dlc_DocIdUrl>
  </documentManagement>
</p:properties>
</file>

<file path=customXml/itemProps1.xml><?xml version="1.0" encoding="utf-8"?>
<ds:datastoreItem xmlns:ds="http://schemas.openxmlformats.org/officeDocument/2006/customXml" ds:itemID="{423D7739-3684-4885-96FC-50FEAB0E5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7a97d-7367-4ab4-b210-f03365d6c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22F819-71EE-449C-AD83-CF79DE1DC9E9}">
  <ds:schemaRefs>
    <ds:schemaRef ds:uri="http://schemas.microsoft.com/sharepoint/v3/contenttype/forms"/>
  </ds:schemaRefs>
</ds:datastoreItem>
</file>

<file path=customXml/itemProps3.xml><?xml version="1.0" encoding="utf-8"?>
<ds:datastoreItem xmlns:ds="http://schemas.openxmlformats.org/officeDocument/2006/customXml" ds:itemID="{04D2A170-5BC0-4F2D-B6BD-A3F146B77166}">
  <ds:schemaRefs>
    <ds:schemaRef ds:uri="http://schemas.microsoft.com/office/2006/metadata/customXsn"/>
  </ds:schemaRefs>
</ds:datastoreItem>
</file>

<file path=customXml/itemProps4.xml><?xml version="1.0" encoding="utf-8"?>
<ds:datastoreItem xmlns:ds="http://schemas.openxmlformats.org/officeDocument/2006/customXml" ds:itemID="{5F9D7134-FD7A-4AE2-9D63-32E7D13F671E}">
  <ds:schemaRefs>
    <ds:schemaRef ds:uri="http://schemas.microsoft.com/sharepoint/events"/>
  </ds:schemaRefs>
</ds:datastoreItem>
</file>

<file path=customXml/itemProps5.xml><?xml version="1.0" encoding="utf-8"?>
<ds:datastoreItem xmlns:ds="http://schemas.openxmlformats.org/officeDocument/2006/customXml" ds:itemID="{CAA4C3ED-74AC-4647-BE67-F7F398AE991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dd7a97d-7367-4ab4-b210-f03365d6c0a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7727</TotalTime>
  <Words>828</Words>
  <Application>Microsoft Office PowerPoint</Application>
  <PresentationFormat>Widescreen</PresentationFormat>
  <Paragraphs>91</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Arial Narrow</vt:lpstr>
      <vt:lpstr>Calibri</vt:lpstr>
      <vt:lpstr>Franklin Gothic Book</vt:lpstr>
      <vt:lpstr>Office Theme</vt:lpstr>
      <vt:lpstr>Sleep: The Force Multiplier</vt:lpstr>
      <vt:lpstr>Disclaimer</vt:lpstr>
      <vt:lpstr>Outline</vt:lpstr>
      <vt:lpstr>PowerPoint Presentation</vt:lpstr>
      <vt:lpstr>Sleep Loss in the Military</vt:lpstr>
      <vt:lpstr>Why Does Sleep Matter?</vt:lpstr>
      <vt:lpstr>Impact of Sleep Loss on Performance</vt:lpstr>
      <vt:lpstr>Can Interventions Prevent Sleep Loss Related Performance Declines?</vt:lpstr>
      <vt:lpstr>PowerPoint Presentation</vt:lpstr>
      <vt:lpstr>What is it like to be a research subject at the SRC?</vt:lpstr>
      <vt:lpstr>What is it like to be a research subject at the SRC?</vt:lpstr>
      <vt:lpstr>CURRENTLY RECRUITING!</vt:lpstr>
      <vt:lpstr>THANK YOU!!!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Tatum, Amanda J CTR USARMY MEDCOM WRAIR (US)</dc:creator>
  <cp:lastModifiedBy>Jael Kagai</cp:lastModifiedBy>
  <cp:revision>95</cp:revision>
  <dcterms:created xsi:type="dcterms:W3CDTF">2018-05-22T17:44:24Z</dcterms:created>
  <dcterms:modified xsi:type="dcterms:W3CDTF">2024-01-16T05:50:08Z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0x0101004F9AAFCCAC8F924CBE0510F724C2AFDF</vt:lpwstr>
  </property>
  <property fmtid="{D5CDD505-2E9C-101B-9397-08002B2CF9AE}" pid="3" name="_dlc_DocIdItemGuid">
    <vt:lpwstr>f4bed7aa-64b5-4fd0-9e5d-e8ac6ef3624a</vt:lpwstr>
  </property>
</Properties>
</file>