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sldIdLst>
    <p:sldId id="274" r:id="rId2"/>
    <p:sldId id="282" r:id="rId3"/>
    <p:sldId id="292" r:id="rId4"/>
    <p:sldId id="291" r:id="rId5"/>
    <p:sldId id="2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3637"/>
    <a:srgbClr val="5D5063"/>
    <a:srgbClr val="5C5165"/>
    <a:srgbClr val="496388"/>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1" autoAdjust="0"/>
    <p:restoredTop sz="94660"/>
  </p:normalViewPr>
  <p:slideViewPr>
    <p:cSldViewPr snapToGrid="0" showGuides="1">
      <p:cViewPr varScale="1">
        <p:scale>
          <a:sx n="67" d="100"/>
          <a:sy n="67" d="100"/>
        </p:scale>
        <p:origin x="572" y="44"/>
      </p:cViewPr>
      <p:guideLst>
        <p:guide orient="horz" pos="2112"/>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A9D1-F0C1-4069-BB63-C9544FCE971D}"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C83B7-A9B0-4095-9749-5A4D6DC31BAF}" type="slidenum">
              <a:rPr lang="en-US" smtClean="0"/>
              <a:t>‹#›</a:t>
            </a:fld>
            <a:endParaRPr lang="en-US"/>
          </a:p>
        </p:txBody>
      </p:sp>
    </p:spTree>
    <p:extLst>
      <p:ext uri="{BB962C8B-B14F-4D97-AF65-F5344CB8AC3E}">
        <p14:creationId xmlns:p14="http://schemas.microsoft.com/office/powerpoint/2010/main" val="201650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C83B7-A9B0-4095-9749-5A4D6DC31BAF}" type="slidenum">
              <a:rPr lang="en-US" smtClean="0"/>
              <a:t>1</a:t>
            </a:fld>
            <a:endParaRPr lang="en-US"/>
          </a:p>
        </p:txBody>
      </p:sp>
    </p:spTree>
    <p:extLst>
      <p:ext uri="{BB962C8B-B14F-4D97-AF65-F5344CB8AC3E}">
        <p14:creationId xmlns:p14="http://schemas.microsoft.com/office/powerpoint/2010/main" val="28549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try</a:t>
            </a:r>
            <a:r>
              <a:rPr lang="en-US" baseline="0" dirty="0"/>
              <a:t> to contribute toward this mission? …</a:t>
            </a:r>
            <a:endParaRPr lang="en-US" dirty="0"/>
          </a:p>
        </p:txBody>
      </p:sp>
      <p:sp>
        <p:nvSpPr>
          <p:cNvPr id="4" name="Slide Number Placeholder 3"/>
          <p:cNvSpPr>
            <a:spLocks noGrp="1"/>
          </p:cNvSpPr>
          <p:nvPr>
            <p:ph type="sldNum" sz="quarter" idx="10"/>
          </p:nvPr>
        </p:nvSpPr>
        <p:spPr/>
        <p:txBody>
          <a:bodyPr/>
          <a:lstStyle/>
          <a:p>
            <a:fld id="{B29F64E0-50F2-4F44-B30F-91212E5E6975}" type="slidenum">
              <a:rPr lang="en-US" smtClean="0"/>
              <a:pPr/>
              <a:t>5</a:t>
            </a:fld>
            <a:endParaRPr lang="en-US" dirty="0"/>
          </a:p>
        </p:txBody>
      </p:sp>
    </p:spTree>
    <p:extLst>
      <p:ext uri="{BB962C8B-B14F-4D97-AF65-F5344CB8AC3E}">
        <p14:creationId xmlns:p14="http://schemas.microsoft.com/office/powerpoint/2010/main" val="3640488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pic>
        <p:nvPicPr>
          <p:cNvPr id="21" name="Picture 2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ctrTitle"/>
          </p:nvPr>
        </p:nvSpPr>
        <p:spPr>
          <a:xfrm>
            <a:off x="1524000" y="1122363"/>
            <a:ext cx="9144000" cy="2387600"/>
          </a:xfrm>
        </p:spPr>
        <p:txBody>
          <a:bodyPr anchor="ctr"/>
          <a:lstStyle>
            <a:lvl1pPr algn="ctr">
              <a:defRPr sz="6000">
                <a:solidFill>
                  <a:srgbClr val="7C3637"/>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4545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526691"/>
            <a:ext cx="4114800" cy="365125"/>
          </a:xfrm>
        </p:spPr>
        <p:txBody>
          <a:bodyPr/>
          <a:lstStyle/>
          <a:p>
            <a:r>
              <a:rPr lang="en-US"/>
              <a:t>UNCLASSIFIED</a:t>
            </a:r>
          </a:p>
        </p:txBody>
      </p:sp>
      <p:sp>
        <p:nvSpPr>
          <p:cNvPr id="6" name="Slide Number Placeholder 5"/>
          <p:cNvSpPr>
            <a:spLocks noGrp="1"/>
          </p:cNvSpPr>
          <p:nvPr>
            <p:ph type="sldNum" sz="quarter" idx="12"/>
          </p:nvPr>
        </p:nvSpPr>
        <p:spPr>
          <a:xfrm>
            <a:off x="9175213" y="6527850"/>
            <a:ext cx="2743200" cy="365125"/>
          </a:xfrm>
        </p:spPr>
        <p:txBody>
          <a:bodyPr/>
          <a:lstStyle/>
          <a:p>
            <a:fld id="{711354D6-6B94-4B1D-B059-47B97417F8BB}" type="slidenum">
              <a:rPr lang="en-US" smtClean="0"/>
              <a:t>‹#›</a:t>
            </a:fld>
            <a:endParaRPr lang="en-US" dirty="0"/>
          </a:p>
        </p:txBody>
      </p:sp>
      <p:sp>
        <p:nvSpPr>
          <p:cNvPr id="10" name="Rectangle 9"/>
          <p:cNvSpPr/>
          <p:nvPr userDrawn="1"/>
        </p:nvSpPr>
        <p:spPr>
          <a:xfrm>
            <a:off x="0" y="-41249"/>
            <a:ext cx="12192000" cy="315015"/>
          </a:xfrm>
          <a:prstGeom prst="rect">
            <a:avLst/>
          </a:prstGeom>
          <a:solidFill>
            <a:srgbClr val="5454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98869" y="5487811"/>
            <a:ext cx="616300" cy="946251"/>
          </a:xfrm>
          <a:prstGeom prst="rect">
            <a:avLst/>
          </a:prstGeom>
        </p:spPr>
      </p:pic>
      <p:pic>
        <p:nvPicPr>
          <p:cNvPr id="1027" name="Picture 3" descr="FUTURE_COMMAN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66562" y="5495977"/>
            <a:ext cx="721449" cy="93808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7092" y="5553429"/>
            <a:ext cx="1579133" cy="875972"/>
          </a:xfrm>
          <a:prstGeom prst="rect">
            <a:avLst/>
          </a:prstGeom>
        </p:spPr>
      </p:pic>
    </p:spTree>
    <p:extLst>
      <p:ext uri="{BB962C8B-B14F-4D97-AF65-F5344CB8AC3E}">
        <p14:creationId xmlns:p14="http://schemas.microsoft.com/office/powerpoint/2010/main" val="189983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311501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711354D6-6B94-4B1D-B059-47B97417F8BB}" type="slidenum">
              <a:rPr lang="en-US" smtClean="0"/>
              <a:t>‹#›</a:t>
            </a:fld>
            <a:endParaRPr lang="en-US"/>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514495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5186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UNCLASSIFIED</a:t>
            </a:r>
          </a:p>
        </p:txBody>
      </p:sp>
      <p:sp>
        <p:nvSpPr>
          <p:cNvPr id="9" name="Slide Number Placeholder 8"/>
          <p:cNvSpPr>
            <a:spLocks noGrp="1"/>
          </p:cNvSpPr>
          <p:nvPr>
            <p:ph type="sldNum" sz="quarter" idx="12"/>
          </p:nvPr>
        </p:nvSpPr>
        <p:spPr/>
        <p:txBody>
          <a:bodyPr/>
          <a:lstStyle/>
          <a:p>
            <a:fld id="{711354D6-6B94-4B1D-B059-47B97417F8BB}" type="slidenum">
              <a:rPr lang="en-US" smtClean="0"/>
              <a:t>‹#›</a:t>
            </a:fld>
            <a:endParaRPr lang="en-US"/>
          </a:p>
        </p:txBody>
      </p:sp>
      <p:grpSp>
        <p:nvGrpSpPr>
          <p:cNvPr id="10" name="Group 9"/>
          <p:cNvGrpSpPr/>
          <p:nvPr userDrawn="1"/>
        </p:nvGrpSpPr>
        <p:grpSpPr>
          <a:xfrm>
            <a:off x="98425" y="6552871"/>
            <a:ext cx="1565761" cy="294181"/>
            <a:chOff x="98425" y="6552871"/>
            <a:chExt cx="1565761" cy="294181"/>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67554" t="-1" r="-12585" b="27789"/>
            <a:stretch/>
          </p:blipFill>
          <p:spPr>
            <a:xfrm>
              <a:off x="1130300" y="6552871"/>
              <a:ext cx="533886" cy="294181"/>
            </a:xfrm>
            <a:prstGeom prst="rect">
              <a:avLst/>
            </a:prstGeom>
          </p:spPr>
        </p:pic>
      </p:grpSp>
    </p:spTree>
    <p:extLst>
      <p:ext uri="{BB962C8B-B14F-4D97-AF65-F5344CB8AC3E}">
        <p14:creationId xmlns:p14="http://schemas.microsoft.com/office/powerpoint/2010/main" val="272305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711354D6-6B94-4B1D-B059-47B97417F8BB}" type="slidenum">
              <a:rPr lang="en-US" smtClean="0"/>
              <a:t>‹#›</a:t>
            </a:fld>
            <a:endParaRPr lang="en-US"/>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260540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UNCLASSIFIED</a:t>
            </a:r>
          </a:p>
        </p:txBody>
      </p:sp>
      <p:sp>
        <p:nvSpPr>
          <p:cNvPr id="4" name="Slide Number Placeholder 3"/>
          <p:cNvSpPr>
            <a:spLocks noGrp="1"/>
          </p:cNvSpPr>
          <p:nvPr>
            <p:ph type="sldNum" sz="quarter" idx="12"/>
          </p:nvPr>
        </p:nvSpPr>
        <p:spPr/>
        <p:txBody>
          <a:bodyPr/>
          <a:lstStyle/>
          <a:p>
            <a:fld id="{711354D6-6B94-4B1D-B059-47B97417F8BB}" type="slidenum">
              <a:rPr lang="en-US" smtClean="0"/>
              <a:t>‹#›</a:t>
            </a:fld>
            <a:endParaRPr lang="en-US"/>
          </a:p>
        </p:txBody>
      </p:sp>
      <p:grpSp>
        <p:nvGrpSpPr>
          <p:cNvPr id="5" name="Group 4"/>
          <p:cNvGrpSpPr/>
          <p:nvPr userDrawn="1"/>
        </p:nvGrpSpPr>
        <p:grpSpPr>
          <a:xfrm>
            <a:off x="98425" y="6552871"/>
            <a:ext cx="1565761" cy="294181"/>
            <a:chOff x="98425" y="6552871"/>
            <a:chExt cx="1565761" cy="294181"/>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67554" t="-1" r="-12585" b="27789"/>
            <a:stretch/>
          </p:blipFill>
          <p:spPr>
            <a:xfrm>
              <a:off x="1130300" y="6552871"/>
              <a:ext cx="533886" cy="294181"/>
            </a:xfrm>
            <a:prstGeom prst="rect">
              <a:avLst/>
            </a:prstGeom>
          </p:spPr>
        </p:pic>
      </p:grpSp>
    </p:spTree>
    <p:extLst>
      <p:ext uri="{BB962C8B-B14F-4D97-AF65-F5344CB8AC3E}">
        <p14:creationId xmlns:p14="http://schemas.microsoft.com/office/powerpoint/2010/main" val="326894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9087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11354D6-6B94-4B1D-B059-47B97417F8BB}"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UNCLASSIFIED</a:t>
            </a:r>
            <a:endParaRPr lang="en-US" dirty="0"/>
          </a:p>
        </p:txBody>
      </p:sp>
      <p:cxnSp>
        <p:nvCxnSpPr>
          <p:cNvPr id="8" name="Straight Connector 7"/>
          <p:cNvCxnSpPr/>
          <p:nvPr userDrawn="1"/>
        </p:nvCxnSpPr>
        <p:spPr>
          <a:xfrm>
            <a:off x="6101420" y="2047991"/>
            <a:ext cx="5420" cy="4251209"/>
          </a:xfrm>
          <a:prstGeom prst="line">
            <a:avLst/>
          </a:prstGeom>
          <a:ln>
            <a:solidFill>
              <a:srgbClr val="414343"/>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userDrawn="1"/>
        </p:nvCxnSpPr>
        <p:spPr>
          <a:xfrm flipV="1">
            <a:off x="787400" y="4025667"/>
            <a:ext cx="10629900" cy="9556"/>
          </a:xfrm>
          <a:prstGeom prst="line">
            <a:avLst/>
          </a:prstGeom>
          <a:ln>
            <a:solidFill>
              <a:srgbClr val="414343"/>
            </a:solidFill>
          </a:ln>
        </p:spPr>
        <p:style>
          <a:lnRef idx="2">
            <a:schemeClr val="accent1"/>
          </a:lnRef>
          <a:fillRef idx="0">
            <a:schemeClr val="accent1"/>
          </a:fillRef>
          <a:effectRef idx="1">
            <a:schemeClr val="accent1"/>
          </a:effectRef>
          <a:fontRef idx="minor">
            <a:schemeClr val="tx1"/>
          </a:fontRef>
        </p:style>
      </p:cxnSp>
      <p:sp>
        <p:nvSpPr>
          <p:cNvPr id="10" name="Content Placeholder 12"/>
          <p:cNvSpPr>
            <a:spLocks noGrp="1"/>
          </p:cNvSpPr>
          <p:nvPr>
            <p:ph sz="quarter" idx="13"/>
          </p:nvPr>
        </p:nvSpPr>
        <p:spPr>
          <a:xfrm>
            <a:off x="838201" y="1915004"/>
            <a:ext cx="5116424"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2"/>
          <p:cNvSpPr>
            <a:spLocks noGrp="1"/>
          </p:cNvSpPr>
          <p:nvPr>
            <p:ph sz="quarter" idx="14"/>
          </p:nvPr>
        </p:nvSpPr>
        <p:spPr>
          <a:xfrm>
            <a:off x="6272545" y="1915004"/>
            <a:ext cx="5081255" cy="1982454"/>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2"/>
          <p:cNvSpPr>
            <a:spLocks noGrp="1"/>
          </p:cNvSpPr>
          <p:nvPr>
            <p:ph sz="quarter" idx="15"/>
          </p:nvPr>
        </p:nvSpPr>
        <p:spPr>
          <a:xfrm>
            <a:off x="821940" y="4228322"/>
            <a:ext cx="5117123" cy="201759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6272545" y="4254761"/>
            <a:ext cx="5081255" cy="1975928"/>
          </a:xfrm>
          <a:prstGeom prst="rect">
            <a:avLst/>
          </a:prstGeo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585115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WRAIR 125th Powerpoint Template v.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3150"/>
            <a:ext cx="12192000" cy="338666"/>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711354D6-6B94-4B1D-B059-47B97417F8BB}"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32446" b="53332"/>
          <a:stretch/>
        </p:blipFill>
        <p:spPr>
          <a:xfrm>
            <a:off x="98425" y="6577490"/>
            <a:ext cx="1031875" cy="244944"/>
          </a:xfrm>
          <a:prstGeom prst="rect">
            <a:avLst/>
          </a:prstGeom>
        </p:spPr>
      </p:pic>
    </p:spTree>
    <p:extLst>
      <p:ext uri="{BB962C8B-B14F-4D97-AF65-F5344CB8AC3E}">
        <p14:creationId xmlns:p14="http://schemas.microsoft.com/office/powerpoint/2010/main" val="14168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277350" y="6527171"/>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11354D6-6B94-4B1D-B059-47B97417F8BB}" type="slidenum">
              <a:rPr lang="en-US" smtClean="0"/>
              <a:pPr/>
              <a:t>‹#›</a:t>
            </a:fld>
            <a:endParaRPr lang="en-US" dirty="0"/>
          </a:p>
        </p:txBody>
      </p:sp>
      <p:sp>
        <p:nvSpPr>
          <p:cNvPr id="5" name="Footer Placeholder 4"/>
          <p:cNvSpPr>
            <a:spLocks noGrp="1"/>
          </p:cNvSpPr>
          <p:nvPr>
            <p:ph type="ftr" sz="quarter" idx="3"/>
          </p:nvPr>
        </p:nvSpPr>
        <p:spPr>
          <a:xfrm>
            <a:off x="4038600" y="6523516"/>
            <a:ext cx="4114800" cy="365125"/>
          </a:xfrm>
          <a:prstGeom prst="rect">
            <a:avLst/>
          </a:prstGeom>
        </p:spPr>
        <p:txBody>
          <a:bodyPr vert="horz" lIns="91440" tIns="45720" rIns="91440" bIns="45720" rtlCol="0" anchor="ctr"/>
          <a:lstStyle>
            <a:lvl1pPr algn="ctr">
              <a:defRPr sz="1000">
                <a:solidFill>
                  <a:schemeClr val="bg1"/>
                </a:solidFill>
                <a:latin typeface="Arial" panose="020B0604020202020204" pitchFamily="34" charset="0"/>
                <a:cs typeface="Arial" panose="020B0604020202020204" pitchFamily="34" charset="0"/>
              </a:defRPr>
            </a:lvl1pPr>
          </a:lstStyle>
          <a:p>
            <a:r>
              <a:rPr lang="en-US"/>
              <a:t>UNCLASSIFIED</a:t>
            </a:r>
            <a:endParaRPr lang="en-US" dirty="0"/>
          </a:p>
        </p:txBody>
      </p:sp>
    </p:spTree>
    <p:extLst>
      <p:ext uri="{BB962C8B-B14F-4D97-AF65-F5344CB8AC3E}">
        <p14:creationId xmlns:p14="http://schemas.microsoft.com/office/powerpoint/2010/main" val="289001110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2" r:id="rId3"/>
    <p:sldLayoutId id="2147483653" r:id="rId4"/>
    <p:sldLayoutId id="2147483654" r:id="rId5"/>
    <p:sldLayoutId id="2147483655" r:id="rId6"/>
    <p:sldLayoutId id="2147483662" r:id="rId7"/>
    <p:sldLayoutId id="2147483664" r:id="rId8"/>
    <p:sldLayoutId id="2147483656" r:id="rId9"/>
    <p:sldLayoutId id="2147483657" r:id="rId10"/>
  </p:sldLayoutIdLst>
  <p:hf sldNum="0" hdr="0" dt="0"/>
  <p:txStyles>
    <p:titleStyle>
      <a:lvl1pPr algn="ctr" defTabSz="914400" rtl="0" eaLnBrk="1" latinLnBrk="0" hangingPunct="1">
        <a:lnSpc>
          <a:spcPct val="90000"/>
        </a:lnSpc>
        <a:spcBef>
          <a:spcPct val="0"/>
        </a:spcBef>
        <a:buNone/>
        <a:defRPr sz="4400" kern="1200">
          <a:solidFill>
            <a:srgbClr val="545454"/>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bra.l.Yourick.civ@health.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UNCLASSIFIED</a:t>
            </a:r>
          </a:p>
        </p:txBody>
      </p:sp>
      <p:sp>
        <p:nvSpPr>
          <p:cNvPr id="9" name="Title 3"/>
          <p:cNvSpPr>
            <a:spLocks noGrp="1"/>
          </p:cNvSpPr>
          <p:nvPr>
            <p:ph type="ctrTitle"/>
          </p:nvPr>
        </p:nvSpPr>
        <p:spPr>
          <a:xfrm>
            <a:off x="-111760" y="744686"/>
            <a:ext cx="12303760" cy="724910"/>
          </a:xfrm>
        </p:spPr>
        <p:txBody>
          <a:bodyPr>
            <a:noAutofit/>
          </a:bodyPr>
          <a:lstStyle/>
          <a:p>
            <a:br>
              <a:rPr lang="en-US" sz="3200" b="1" dirty="0">
                <a:latin typeface="Cambria" panose="02040503050406030204" pitchFamily="18" charset="0"/>
                <a:ea typeface="Cambria" panose="02040503050406030204" pitchFamily="18" charset="0"/>
              </a:rPr>
            </a:br>
            <a:br>
              <a:rPr lang="en-US" sz="3200" b="1" dirty="0">
                <a:latin typeface="Cambria" panose="02040503050406030204" pitchFamily="18" charset="0"/>
                <a:ea typeface="Cambria" panose="02040503050406030204" pitchFamily="18" charset="0"/>
              </a:rPr>
            </a:br>
            <a:br>
              <a:rPr lang="en-US" sz="5400" b="1" dirty="0">
                <a:latin typeface="Cambria" panose="02040503050406030204" pitchFamily="18" charset="0"/>
                <a:ea typeface="Cambria" panose="02040503050406030204" pitchFamily="18" charset="0"/>
              </a:rPr>
            </a:br>
            <a:r>
              <a:rPr lang="en-US" sz="4000" b="1" dirty="0">
                <a:latin typeface="Cambria" panose="02040503050406030204" pitchFamily="18" charset="0"/>
                <a:ea typeface="Cambria" panose="02040503050406030204" pitchFamily="18" charset="0"/>
              </a:rPr>
              <a:t>Walter Reed Army Institute of Research (WRAIR):</a:t>
            </a:r>
            <a:br>
              <a:rPr lang="en-US" sz="4000" b="1" dirty="0">
                <a:latin typeface="Cambria" panose="02040503050406030204" pitchFamily="18" charset="0"/>
                <a:ea typeface="Cambria" panose="02040503050406030204" pitchFamily="18" charset="0"/>
              </a:rPr>
            </a:br>
            <a:r>
              <a:rPr lang="en-US" sz="4000" b="1" dirty="0">
                <a:latin typeface="Cambria" panose="02040503050406030204" pitchFamily="18" charset="0"/>
                <a:ea typeface="Cambria" panose="02040503050406030204" pitchFamily="18" charset="0"/>
              </a:rPr>
              <a:t>  130 Years of Research</a:t>
            </a:r>
            <a:br>
              <a:rPr lang="en-US" sz="4000" b="1" dirty="0">
                <a:latin typeface="Cambria" panose="02040503050406030204" pitchFamily="18" charset="0"/>
                <a:ea typeface="Cambria" panose="02040503050406030204" pitchFamily="18" charset="0"/>
              </a:rPr>
            </a:br>
            <a:r>
              <a:rPr lang="en-US" sz="4000" b="1" dirty="0">
                <a:latin typeface="Cambria" panose="02040503050406030204" pitchFamily="18" charset="0"/>
                <a:ea typeface="Cambria" panose="02040503050406030204" pitchFamily="18" charset="0"/>
              </a:rPr>
              <a:t>for Military and Global Health</a:t>
            </a:r>
          </a:p>
        </p:txBody>
      </p:sp>
      <p:sp>
        <p:nvSpPr>
          <p:cNvPr id="10" name="Subtitle 4"/>
          <p:cNvSpPr>
            <a:spLocks noGrp="1"/>
          </p:cNvSpPr>
          <p:nvPr>
            <p:ph type="subTitle" idx="1"/>
          </p:nvPr>
        </p:nvSpPr>
        <p:spPr>
          <a:xfrm>
            <a:off x="1524000" y="3056857"/>
            <a:ext cx="9144000" cy="1283998"/>
          </a:xfrm>
        </p:spPr>
        <p:txBody>
          <a:bodyPr>
            <a:normAutofit fontScale="25000" lnSpcReduction="20000"/>
          </a:bodyPr>
          <a:lstStyle/>
          <a:p>
            <a:r>
              <a:rPr lang="en-US" sz="9600" b="1" dirty="0">
                <a:solidFill>
                  <a:schemeClr val="tx1"/>
                </a:solidFill>
                <a:latin typeface="Cambria" panose="02040503050406030204" pitchFamily="18" charset="0"/>
                <a:ea typeface="Cambria" panose="02040503050406030204" pitchFamily="18" charset="0"/>
              </a:rPr>
              <a:t>Dr. Debra Yourick</a:t>
            </a:r>
          </a:p>
          <a:p>
            <a:r>
              <a:rPr lang="en-US" sz="9600" b="1" dirty="0">
                <a:solidFill>
                  <a:schemeClr val="tx1"/>
                </a:solidFill>
                <a:latin typeface="Cambria" panose="02040503050406030204" pitchFamily="18" charset="0"/>
                <a:ea typeface="Cambria" panose="02040503050406030204" pitchFamily="18" charset="0"/>
              </a:rPr>
              <a:t>Director, Science Education and Fellowship Programs</a:t>
            </a:r>
          </a:p>
          <a:p>
            <a:r>
              <a:rPr lang="en-US" sz="9600" b="1" dirty="0">
                <a:solidFill>
                  <a:schemeClr val="tx1"/>
                </a:solidFill>
                <a:latin typeface="Cambria" panose="02040503050406030204" pitchFamily="18" charset="0"/>
                <a:ea typeface="Cambria" panose="02040503050406030204" pitchFamily="18" charset="0"/>
              </a:rPr>
              <a:t>Walter Reed Army Institute of Research</a:t>
            </a:r>
          </a:p>
          <a:p>
            <a:endParaRPr lang="en-US" sz="9600" b="1" dirty="0"/>
          </a:p>
          <a:p>
            <a:r>
              <a:rPr lang="en-US" sz="9600" b="1" dirty="0">
                <a:solidFill>
                  <a:schemeClr val="tx1"/>
                </a:solidFill>
                <a:hlinkClick r:id="rId3"/>
              </a:rPr>
              <a:t>Debra.l.Yourick.civ@health.mil</a:t>
            </a:r>
            <a:endParaRPr lang="en-US" sz="9600" b="1" dirty="0">
              <a:solidFill>
                <a:schemeClr val="tx1"/>
              </a:solidFill>
            </a:endParaRPr>
          </a:p>
          <a:p>
            <a:endParaRPr lang="en-US" b="1" dirty="0"/>
          </a:p>
        </p:txBody>
      </p:sp>
      <p:sp>
        <p:nvSpPr>
          <p:cNvPr id="2" name="TextBox 1"/>
          <p:cNvSpPr txBox="1"/>
          <p:nvPr/>
        </p:nvSpPr>
        <p:spPr>
          <a:xfrm>
            <a:off x="2430305" y="5262703"/>
            <a:ext cx="7536871" cy="954107"/>
          </a:xfrm>
          <a:prstGeom prst="rect">
            <a:avLst/>
          </a:prstGeom>
          <a:noFill/>
        </p:spPr>
        <p:txBody>
          <a:bodyPr wrap="square" rtlCol="0">
            <a:spAutoFit/>
          </a:bodyPr>
          <a:lstStyle/>
          <a:p>
            <a:pPr algn="just"/>
            <a:r>
              <a:rPr lang="en-US" sz="1400" dirty="0"/>
              <a:t>Material has been reviewed by the Walter Reed Army Institute of Research.  There is no objection to its presentation and/or publication.  The opinions or assertions contained herein are the private views of the author, and are not to be construed as official, or as reflecting true views of the Department of the Army or the Department of Defense.</a:t>
            </a:r>
            <a:endParaRPr lang="en-US" dirty="0"/>
          </a:p>
        </p:txBody>
      </p:sp>
    </p:spTree>
    <p:extLst>
      <p:ext uri="{BB962C8B-B14F-4D97-AF65-F5344CB8AC3E}">
        <p14:creationId xmlns:p14="http://schemas.microsoft.com/office/powerpoint/2010/main" val="158847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7C3637"/>
                </a:solidFill>
                <a:latin typeface="Cambria" panose="02040503050406030204" pitchFamily="18" charset="0"/>
                <a:ea typeface="Cambria" panose="02040503050406030204" pitchFamily="18" charset="0"/>
              </a:rPr>
              <a:t>WRAIR Missions</a:t>
            </a:r>
          </a:p>
        </p:txBody>
      </p:sp>
      <p:pic>
        <p:nvPicPr>
          <p:cNvPr id="22" name="Content Placeholder 9"/>
          <p:cNvPicPr>
            <a:picLocks noGrp="1" noChangeAspect="1"/>
          </p:cNvPicPr>
          <p:nvPr>
            <p:ph sz="quarter" idx="4294967295"/>
          </p:nvPr>
        </p:nvPicPr>
        <p:blipFill rotWithShape="1">
          <a:blip r:embed="rId2" cstate="screen">
            <a:extLst>
              <a:ext uri="{28A0092B-C50C-407E-A947-70E740481C1C}">
                <a14:useLocalDpi xmlns:a14="http://schemas.microsoft.com/office/drawing/2010/main"/>
              </a:ext>
            </a:extLst>
          </a:blip>
          <a:srcRect/>
          <a:stretch/>
        </p:blipFill>
        <p:spPr>
          <a:xfrm>
            <a:off x="9130038" y="2209800"/>
            <a:ext cx="2805112" cy="2157413"/>
          </a:xfrm>
          <a:prstGeom prst="rect">
            <a:avLst/>
          </a:prstGeom>
          <a:ln>
            <a:solidFill>
              <a:srgbClr val="6F6F6F"/>
            </a:solidFill>
          </a:ln>
        </p:spPr>
      </p:pic>
      <p:pic>
        <p:nvPicPr>
          <p:cNvPr id="23" name="Content Placeholder 9"/>
          <p:cNvPicPr>
            <a:picLocks noGrp="1" noChangeAspect="1"/>
          </p:cNvPicPr>
          <p:nvPr>
            <p:ph sz="quarter" idx="4294967295"/>
          </p:nvPr>
        </p:nvPicPr>
        <p:blipFill rotWithShape="1">
          <a:blip r:embed="rId3" cstate="screen">
            <a:extLst>
              <a:ext uri="{28A0092B-C50C-407E-A947-70E740481C1C}">
                <a14:useLocalDpi xmlns:a14="http://schemas.microsoft.com/office/drawing/2010/main"/>
              </a:ext>
            </a:extLst>
          </a:blip>
          <a:srcRect/>
          <a:stretch/>
        </p:blipFill>
        <p:spPr>
          <a:xfrm>
            <a:off x="277398" y="2225675"/>
            <a:ext cx="2819400" cy="2219325"/>
          </a:xfrm>
          <a:prstGeom prst="rect">
            <a:avLst/>
          </a:prstGeom>
          <a:ln>
            <a:solidFill>
              <a:srgbClr val="6F6F6F"/>
            </a:solidFill>
          </a:ln>
        </p:spPr>
      </p:pic>
      <p:sp>
        <p:nvSpPr>
          <p:cNvPr id="12" name="TextBox 11"/>
          <p:cNvSpPr txBox="1"/>
          <p:nvPr/>
        </p:nvSpPr>
        <p:spPr>
          <a:xfrm>
            <a:off x="3294113" y="1355308"/>
            <a:ext cx="5826920" cy="39600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25400" tIns="25400" rIns="25400" bIns="25400" spcCol="38100" anchor="ctr">
            <a:spAutoFit/>
          </a:bodyPr>
          <a:lstStyle/>
          <a:p>
            <a:pPr marL="514350" indent="-514350" defTabSz="457200">
              <a:buAutoNum type="arabicPeriod"/>
              <a:defRPr/>
            </a:pPr>
            <a:r>
              <a:rPr lang="en-CA" sz="2600" dirty="0">
                <a:latin typeface="Cambria" panose="02040503050406030204" pitchFamily="18" charset="0"/>
                <a:ea typeface="Cambria" panose="02040503050406030204" pitchFamily="18" charset="0"/>
                <a:cs typeface="Arial" panose="020B0604020202020204" pitchFamily="34" charset="0"/>
              </a:rPr>
              <a:t>Fighting </a:t>
            </a:r>
            <a:r>
              <a:rPr lang="en-CA" sz="2600" b="1" u="sng" dirty="0">
                <a:latin typeface="Cambria" panose="02040503050406030204" pitchFamily="18" charset="0"/>
                <a:ea typeface="Cambria" panose="02040503050406030204" pitchFamily="18" charset="0"/>
                <a:cs typeface="Arial" panose="020B0604020202020204" pitchFamily="34" charset="0"/>
              </a:rPr>
              <a:t>infectious disease</a:t>
            </a:r>
          </a:p>
          <a:p>
            <a:pPr marL="971550" lvl="1" indent="-514350" defTabSz="457200">
              <a:buFont typeface="Arial" panose="020B0604020202020204" pitchFamily="34" charset="0"/>
              <a:buChar char="•"/>
              <a:defRPr/>
            </a:pPr>
            <a:r>
              <a:rPr lang="en-CA" u="sng" dirty="0" err="1">
                <a:latin typeface="Cambria" panose="02040503050406030204" pitchFamily="18" charset="0"/>
                <a:ea typeface="Cambria" panose="02040503050406030204" pitchFamily="18" charset="0"/>
                <a:cs typeface="Arial" panose="020B0604020202020204" pitchFamily="34" charset="0"/>
              </a:rPr>
              <a:t>SARSCoV</a:t>
            </a:r>
            <a:r>
              <a:rPr lang="en-CA" u="sng" dirty="0">
                <a:latin typeface="Cambria" panose="02040503050406030204" pitchFamily="18" charset="0"/>
                <a:ea typeface="Cambria" panose="02040503050406030204" pitchFamily="18" charset="0"/>
                <a:cs typeface="Arial" panose="020B0604020202020204" pitchFamily="34" charset="0"/>
              </a:rPr>
              <a:t>/MERS, multidrug resistant bacteria, </a:t>
            </a:r>
            <a:r>
              <a:rPr lang="en-CA" u="sng" dirty="0" err="1">
                <a:latin typeface="Cambria" panose="02040503050406030204" pitchFamily="18" charset="0"/>
                <a:ea typeface="Cambria" panose="02040503050406030204" pitchFamily="18" charset="0"/>
                <a:cs typeface="Arial" panose="020B0604020202020204" pitchFamily="34" charset="0"/>
              </a:rPr>
              <a:t>Zika</a:t>
            </a:r>
            <a:r>
              <a:rPr lang="en-CA" u="sng" dirty="0">
                <a:latin typeface="Cambria" panose="02040503050406030204" pitchFamily="18" charset="0"/>
                <a:ea typeface="Cambria" panose="02040503050406030204" pitchFamily="18" charset="0"/>
                <a:cs typeface="Arial" panose="020B0604020202020204" pitchFamily="34" charset="0"/>
              </a:rPr>
              <a:t>, Ebola, malaria, dengue, influenza and more </a:t>
            </a:r>
            <a:r>
              <a:rPr lang="en-CA" dirty="0">
                <a:latin typeface="Cambria" panose="02040503050406030204" pitchFamily="18" charset="0"/>
                <a:ea typeface="Cambria" panose="02040503050406030204" pitchFamily="18" charset="0"/>
                <a:cs typeface="Arial" panose="020B0604020202020204" pitchFamily="34" charset="0"/>
              </a:rPr>
              <a:t> </a:t>
            </a:r>
          </a:p>
          <a:p>
            <a:pPr marL="514350" indent="-514350" defTabSz="457200">
              <a:buAutoNum type="arabicPeriod"/>
              <a:defRPr/>
            </a:pPr>
            <a:endParaRPr lang="en-CA" sz="2600" dirty="0">
              <a:latin typeface="Cambria" panose="02040503050406030204" pitchFamily="18" charset="0"/>
              <a:ea typeface="Cambria" panose="02040503050406030204" pitchFamily="18" charset="0"/>
              <a:cs typeface="Arial" panose="020B0604020202020204" pitchFamily="34" charset="0"/>
            </a:endParaRPr>
          </a:p>
          <a:p>
            <a:pPr marL="514350" indent="-514350" defTabSz="457200">
              <a:buAutoNum type="arabicPeriod"/>
              <a:defRPr/>
            </a:pPr>
            <a:r>
              <a:rPr lang="en-CA" sz="2600" dirty="0">
                <a:latin typeface="Cambria" panose="02040503050406030204" pitchFamily="18" charset="0"/>
                <a:ea typeface="Cambria" panose="02040503050406030204" pitchFamily="18" charset="0"/>
                <a:cs typeface="Arial" panose="020B0604020202020204" pitchFamily="34" charset="0"/>
              </a:rPr>
              <a:t>Promoting </a:t>
            </a:r>
            <a:r>
              <a:rPr lang="en-CA" sz="2600" b="1" u="sng" dirty="0">
                <a:latin typeface="Cambria" panose="02040503050406030204" pitchFamily="18" charset="0"/>
                <a:ea typeface="Cambria" panose="02040503050406030204" pitchFamily="18" charset="0"/>
                <a:cs typeface="Arial" panose="020B0604020202020204" pitchFamily="34" charset="0"/>
              </a:rPr>
              <a:t>brain health</a:t>
            </a:r>
          </a:p>
          <a:p>
            <a:pPr marL="971550" lvl="1" indent="-514350" defTabSz="457200">
              <a:buFont typeface="Arial" panose="020B0604020202020204" pitchFamily="34" charset="0"/>
              <a:buChar char="•"/>
              <a:defRPr/>
            </a:pPr>
            <a:r>
              <a:rPr lang="en-CA" dirty="0">
                <a:latin typeface="Cambria" panose="02040503050406030204" pitchFamily="18" charset="0"/>
                <a:ea typeface="Cambria" panose="02040503050406030204" pitchFamily="18" charset="0"/>
                <a:cs typeface="Arial" panose="020B0604020202020204" pitchFamily="34" charset="0"/>
              </a:rPr>
              <a:t>Sleep, neuroprotection, and means to address combat stress and PTSD</a:t>
            </a:r>
          </a:p>
          <a:p>
            <a:pPr marL="514350" indent="-514350" defTabSz="457200">
              <a:buAutoNum type="arabicPeriod"/>
              <a:defRPr/>
            </a:pPr>
            <a:endParaRPr lang="en-CA" sz="2600" dirty="0">
              <a:latin typeface="Cambria" panose="02040503050406030204" pitchFamily="18" charset="0"/>
              <a:ea typeface="Cambria" panose="02040503050406030204" pitchFamily="18" charset="0"/>
              <a:cs typeface="Arial" panose="020B0604020202020204" pitchFamily="34" charset="0"/>
            </a:endParaRPr>
          </a:p>
          <a:p>
            <a:pPr marL="514350" indent="-514350" defTabSz="457200">
              <a:buAutoNum type="arabicPeriod"/>
              <a:defRPr/>
            </a:pPr>
            <a:r>
              <a:rPr lang="en-CA" sz="2600" dirty="0">
                <a:latin typeface="Cambria" panose="02040503050406030204" pitchFamily="18" charset="0"/>
                <a:ea typeface="Cambria" panose="02040503050406030204" pitchFamily="18" charset="0"/>
                <a:cs typeface="Arial" panose="020B0604020202020204" pitchFamily="34" charset="0"/>
              </a:rPr>
              <a:t>Enabling </a:t>
            </a:r>
            <a:r>
              <a:rPr lang="en-CA" sz="2600" b="1" u="sng" dirty="0">
                <a:latin typeface="Cambria" panose="02040503050406030204" pitchFamily="18" charset="0"/>
                <a:ea typeface="Cambria" panose="02040503050406030204" pitchFamily="18" charset="0"/>
                <a:cs typeface="Arial" panose="020B0604020202020204" pitchFamily="34" charset="0"/>
              </a:rPr>
              <a:t>product development</a:t>
            </a:r>
          </a:p>
          <a:p>
            <a:pPr marL="514350" indent="-514350" defTabSz="457200">
              <a:buAutoNum type="arabicPeriod"/>
              <a:defRPr/>
            </a:pPr>
            <a:endParaRPr lang="en-CA" sz="2600" b="1" u="sng" dirty="0">
              <a:latin typeface="Cambria" panose="02040503050406030204" pitchFamily="18" charset="0"/>
              <a:ea typeface="Cambria" panose="02040503050406030204" pitchFamily="18" charset="0"/>
              <a:cs typeface="Arial" panose="020B0604020202020204" pitchFamily="34" charset="0"/>
            </a:endParaRPr>
          </a:p>
          <a:p>
            <a:pPr marL="514350" indent="-514350" defTabSz="457200">
              <a:buFontTx/>
              <a:buAutoNum type="arabicPeriod"/>
              <a:defRPr/>
            </a:pPr>
            <a:r>
              <a:rPr lang="en-CA" sz="2600" dirty="0">
                <a:latin typeface="Cambria" panose="02040503050406030204" pitchFamily="18" charset="0"/>
                <a:ea typeface="Cambria" panose="02040503050406030204" pitchFamily="18" charset="0"/>
                <a:cs typeface="Arial" panose="020B0604020202020204" pitchFamily="34" charset="0"/>
              </a:rPr>
              <a:t>Expanding the </a:t>
            </a:r>
            <a:r>
              <a:rPr lang="en-CA" sz="2600" b="1" u="sng" dirty="0">
                <a:latin typeface="Cambria" panose="02040503050406030204" pitchFamily="18" charset="0"/>
                <a:ea typeface="Cambria" panose="02040503050406030204" pitchFamily="18" charset="0"/>
                <a:cs typeface="Arial" panose="020B0604020202020204" pitchFamily="34" charset="0"/>
              </a:rPr>
              <a:t>STEM workforce</a:t>
            </a:r>
          </a:p>
        </p:txBody>
      </p:sp>
      <p:pic>
        <p:nvPicPr>
          <p:cNvPr id="15"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22818" y="222413"/>
            <a:ext cx="2805944" cy="193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279183" y="222413"/>
            <a:ext cx="2819400" cy="1949140"/>
          </a:xfrm>
          <a:prstGeom prst="rect">
            <a:avLst/>
          </a:prstGeom>
          <a:noFill/>
          <a:ln w="9525">
            <a:solidFill>
              <a:srgbClr val="6F6F6F"/>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22818" y="4439124"/>
            <a:ext cx="2805942" cy="1933552"/>
          </a:xfrm>
          <a:prstGeom prst="rect">
            <a:avLst/>
          </a:prstGeom>
          <a:ln>
            <a:solidFill>
              <a:srgbClr val="6F6F6F"/>
            </a:solidFill>
          </a:ln>
        </p:spPr>
      </p:pic>
      <p:pic>
        <p:nvPicPr>
          <p:cNvPr id="25" name="Picture 24">
            <a:extLst>
              <a:ext uri="{FF2B5EF4-FFF2-40B4-BE49-F238E27FC236}">
                <a16:creationId xmlns:a16="http://schemas.microsoft.com/office/drawing/2014/main" id="{927CF19E-4FA8-604E-8169-21EE008541C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9183" y="4499505"/>
            <a:ext cx="2819400" cy="1895108"/>
          </a:xfrm>
          <a:prstGeom prst="rect">
            <a:avLst/>
          </a:prstGeom>
          <a:ln>
            <a:solidFill>
              <a:srgbClr val="6F6F6F"/>
            </a:solidFill>
          </a:ln>
        </p:spPr>
      </p:pic>
    </p:spTree>
    <p:extLst>
      <p:ext uri="{BB962C8B-B14F-4D97-AF65-F5344CB8AC3E}">
        <p14:creationId xmlns:p14="http://schemas.microsoft.com/office/powerpoint/2010/main" val="375572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6545" y="116997"/>
            <a:ext cx="10515600" cy="1325563"/>
          </a:xfrm>
        </p:spPr>
        <p:txBody>
          <a:bodyPr/>
          <a:lstStyle/>
          <a:p>
            <a:r>
              <a:rPr lang="en-US" b="1" dirty="0">
                <a:solidFill>
                  <a:srgbClr val="7C3637"/>
                </a:solidFill>
                <a:latin typeface="Cambria" panose="02040503050406030204" pitchFamily="18" charset="0"/>
                <a:ea typeface="Cambria" panose="02040503050406030204" pitchFamily="18" charset="0"/>
              </a:rPr>
              <a:t>Enabling Better Outcomes in Research</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2813" y="2176991"/>
            <a:ext cx="2257726" cy="150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6978" r="8659"/>
          <a:stretch>
            <a:fillRect/>
          </a:stretch>
        </p:blipFill>
        <p:spPr bwMode="auto">
          <a:xfrm>
            <a:off x="901791" y="4644946"/>
            <a:ext cx="2245700" cy="149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9"/>
          <p:cNvSpPr>
            <a:spLocks noChangeArrowheads="1"/>
          </p:cNvSpPr>
          <p:nvPr/>
        </p:nvSpPr>
        <p:spPr bwMode="auto">
          <a:xfrm>
            <a:off x="-969137" y="1584656"/>
            <a:ext cx="5864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Bioproduction Capability</a:t>
            </a:r>
          </a:p>
        </p:txBody>
      </p:sp>
      <p:sp>
        <p:nvSpPr>
          <p:cNvPr id="9" name="Rectangle 19"/>
          <p:cNvSpPr>
            <a:spLocks noChangeArrowheads="1"/>
          </p:cNvSpPr>
          <p:nvPr/>
        </p:nvSpPr>
        <p:spPr bwMode="auto">
          <a:xfrm>
            <a:off x="6807836" y="1652797"/>
            <a:ext cx="6208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Veterinary Support Services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122" t="-756" r="2552" b="756"/>
          <a:stretch/>
        </p:blipFill>
        <p:spPr>
          <a:xfrm>
            <a:off x="4969222" y="4662750"/>
            <a:ext cx="2253556" cy="1511686"/>
          </a:xfrm>
          <a:prstGeom prst="rect">
            <a:avLst/>
          </a:prstGeom>
        </p:spPr>
      </p:pic>
      <p:sp>
        <p:nvSpPr>
          <p:cNvPr id="11" name="Rectangle 19"/>
          <p:cNvSpPr>
            <a:spLocks noChangeArrowheads="1"/>
          </p:cNvSpPr>
          <p:nvPr/>
        </p:nvSpPr>
        <p:spPr bwMode="auto">
          <a:xfrm>
            <a:off x="3147580" y="1652589"/>
            <a:ext cx="58935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Clinical Trials Center</a:t>
            </a:r>
          </a:p>
        </p:txBody>
      </p:sp>
      <p:sp>
        <p:nvSpPr>
          <p:cNvPr id="12" name="Rectangle 19"/>
          <p:cNvSpPr>
            <a:spLocks noChangeArrowheads="1"/>
          </p:cNvSpPr>
          <p:nvPr/>
        </p:nvSpPr>
        <p:spPr bwMode="auto">
          <a:xfrm>
            <a:off x="-632259" y="4082252"/>
            <a:ext cx="51976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Educational Programs</a:t>
            </a:r>
          </a:p>
        </p:txBody>
      </p:sp>
      <p:sp>
        <p:nvSpPr>
          <p:cNvPr id="13" name="Rectangle 19"/>
          <p:cNvSpPr>
            <a:spLocks noChangeArrowheads="1"/>
          </p:cNvSpPr>
          <p:nvPr/>
        </p:nvSpPr>
        <p:spPr bwMode="auto">
          <a:xfrm>
            <a:off x="6916098" y="4120544"/>
            <a:ext cx="6208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Research Transition Office</a:t>
            </a:r>
          </a:p>
        </p:txBody>
      </p:sp>
      <p:sp>
        <p:nvSpPr>
          <p:cNvPr id="14" name="Rectangle 19"/>
          <p:cNvSpPr>
            <a:spLocks noChangeArrowheads="1"/>
          </p:cNvSpPr>
          <p:nvPr/>
        </p:nvSpPr>
        <p:spPr bwMode="auto">
          <a:xfrm>
            <a:off x="4246026" y="4120544"/>
            <a:ext cx="36999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5000">
                <a:solidFill>
                  <a:srgbClr val="000000"/>
                </a:solidFill>
                <a:latin typeface="Helvetica Light" pitchFamily="2" charset="0"/>
                <a:ea typeface="Helvetica Light" pitchFamily="2" charset="0"/>
                <a:cs typeface="Helvetica Light" pitchFamily="2" charset="0"/>
                <a:sym typeface="Helvetica Light" pitchFamily="2" charset="0"/>
              </a:defRPr>
            </a:lvl1pPr>
            <a:lvl2pPr marL="742950" indent="-285750">
              <a:defRPr sz="5000">
                <a:solidFill>
                  <a:srgbClr val="000000"/>
                </a:solidFill>
                <a:latin typeface="Helvetica Light" pitchFamily="2" charset="0"/>
                <a:ea typeface="Helvetica Light" pitchFamily="2" charset="0"/>
                <a:cs typeface="Helvetica Light" pitchFamily="2" charset="0"/>
                <a:sym typeface="Helvetica Light" pitchFamily="2" charset="0"/>
              </a:defRPr>
            </a:lvl2pPr>
            <a:lvl3pPr marL="11430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3pPr>
            <a:lvl4pPr marL="16002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4pPr>
            <a:lvl5pPr marL="2057400" indent="-228600">
              <a:defRPr sz="5000">
                <a:solidFill>
                  <a:srgbClr val="000000"/>
                </a:solidFill>
                <a:latin typeface="Helvetica Light" pitchFamily="2" charset="0"/>
                <a:ea typeface="Helvetica Light" pitchFamily="2" charset="0"/>
                <a:cs typeface="Helvetica Light" pitchFamily="2" charset="0"/>
                <a:sym typeface="Helvetica Light" pitchFamily="2" charset="0"/>
              </a:defRPr>
            </a:lvl5pPr>
            <a:lvl6pPr marL="25146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6pPr>
            <a:lvl7pPr marL="29718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7pPr>
            <a:lvl8pPr marL="34290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8pPr>
            <a:lvl9pPr marL="3886200" indent="-228600" defTabSz="825500" eaLnBrk="0" fontAlgn="base" hangingPunct="0">
              <a:spcBef>
                <a:spcPct val="0"/>
              </a:spcBef>
              <a:spcAft>
                <a:spcPct val="0"/>
              </a:spcAft>
              <a:defRPr sz="5000">
                <a:solidFill>
                  <a:srgbClr val="000000"/>
                </a:solidFill>
                <a:latin typeface="Helvetica Light" pitchFamily="2" charset="0"/>
                <a:ea typeface="Helvetica Light" pitchFamily="2" charset="0"/>
                <a:cs typeface="Helvetica Light" pitchFamily="2" charset="0"/>
                <a:sym typeface="Helvetica Light" pitchFamily="2" charset="0"/>
              </a:defRPr>
            </a:lvl9pPr>
          </a:lstStyle>
          <a:p>
            <a:pPr algn="ctr"/>
            <a:r>
              <a:rPr lang="en-US" altLang="en-US" sz="2000" b="1" dirty="0">
                <a:solidFill>
                  <a:srgbClr val="721411"/>
                </a:solidFill>
                <a:latin typeface="+mn-lt"/>
              </a:rPr>
              <a:t>Entomology</a:t>
            </a:r>
          </a:p>
        </p:txBody>
      </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16887" t="16572" r="13247" b="-634"/>
          <a:stretch/>
        </p:blipFill>
        <p:spPr>
          <a:xfrm>
            <a:off x="901791" y="2176991"/>
            <a:ext cx="2243775" cy="1520810"/>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751" t="-7273" r="-751" b="7273"/>
          <a:stretch/>
        </p:blipFill>
        <p:spPr>
          <a:xfrm>
            <a:off x="8745669" y="1999842"/>
            <a:ext cx="2327809" cy="1682300"/>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b="16103"/>
          <a:stretch/>
        </p:blipFill>
        <p:spPr>
          <a:xfrm>
            <a:off x="8745669" y="4662750"/>
            <a:ext cx="2371236" cy="1492050"/>
          </a:xfrm>
          <a:prstGeom prst="rect">
            <a:avLst/>
          </a:prstGeom>
        </p:spPr>
      </p:pic>
      <p:sp>
        <p:nvSpPr>
          <p:cNvPr id="2" name="Footer Placeholder 1"/>
          <p:cNvSpPr>
            <a:spLocks noGrp="1"/>
          </p:cNvSpPr>
          <p:nvPr>
            <p:ph type="ftr" sz="quarter" idx="11"/>
          </p:nvPr>
        </p:nvSpPr>
        <p:spPr/>
        <p:txBody>
          <a:bodyPr/>
          <a:lstStyle/>
          <a:p>
            <a:r>
              <a:rPr lang="en-US"/>
              <a:t>UNCLASSIFIED</a:t>
            </a:r>
          </a:p>
        </p:txBody>
      </p:sp>
      <p:sp>
        <p:nvSpPr>
          <p:cNvPr id="3" name="Slide Number Placeholder 2"/>
          <p:cNvSpPr>
            <a:spLocks noGrp="1"/>
          </p:cNvSpPr>
          <p:nvPr>
            <p:ph type="sldNum" sz="quarter" idx="12"/>
          </p:nvPr>
        </p:nvSpPr>
        <p:spPr/>
        <p:txBody>
          <a:bodyPr/>
          <a:lstStyle/>
          <a:p>
            <a:fld id="{711354D6-6B94-4B1D-B059-47B97417F8BB}" type="slidenum">
              <a:rPr lang="en-US" smtClean="0"/>
              <a:t>3</a:t>
            </a:fld>
            <a:endParaRPr lang="en-US"/>
          </a:p>
        </p:txBody>
      </p:sp>
    </p:spTree>
    <p:extLst>
      <p:ext uri="{BB962C8B-B14F-4D97-AF65-F5344CB8AC3E}">
        <p14:creationId xmlns:p14="http://schemas.microsoft.com/office/powerpoint/2010/main" val="183606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solidFill>
                  <a:srgbClr val="7C3637"/>
                </a:solidFill>
                <a:latin typeface="Cambria" panose="02040503050406030204" pitchFamily="18" charset="0"/>
                <a:ea typeface="Cambria" panose="02040503050406030204" pitchFamily="18" charset="0"/>
              </a:rPr>
              <a:t>Global Enterprise</a:t>
            </a:r>
          </a:p>
        </p:txBody>
      </p:sp>
      <p:sp>
        <p:nvSpPr>
          <p:cNvPr id="7" name="Footer Placeholder 6"/>
          <p:cNvSpPr>
            <a:spLocks noGrp="1"/>
          </p:cNvSpPr>
          <p:nvPr>
            <p:ph type="ftr" sz="quarter" idx="11"/>
          </p:nvPr>
        </p:nvSpPr>
        <p:spPr/>
        <p:txBody>
          <a:bodyPr/>
          <a:lstStyle/>
          <a:p>
            <a:r>
              <a:rPr lang="en-US"/>
              <a:t>UNCLASSIFIED</a:t>
            </a:r>
          </a:p>
        </p:txBody>
      </p:sp>
      <p:sp>
        <p:nvSpPr>
          <p:cNvPr id="8" name="Slide Number Placeholder 7"/>
          <p:cNvSpPr>
            <a:spLocks noGrp="1"/>
          </p:cNvSpPr>
          <p:nvPr>
            <p:ph type="sldNum" sz="quarter" idx="12"/>
          </p:nvPr>
        </p:nvSpPr>
        <p:spPr/>
        <p:txBody>
          <a:bodyPr/>
          <a:lstStyle/>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0910"/>
            <a:ext cx="11817350" cy="6647259"/>
          </a:xfrm>
          <a:prstGeom prst="rect">
            <a:avLst/>
          </a:prstGeom>
        </p:spPr>
      </p:pic>
    </p:spTree>
    <p:extLst>
      <p:ext uri="{BB962C8B-B14F-4D97-AF65-F5344CB8AC3E}">
        <p14:creationId xmlns:p14="http://schemas.microsoft.com/office/powerpoint/2010/main" val="213504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hape 77" descr="AEOP Final Logo.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791687" y="873586"/>
            <a:ext cx="2925343" cy="1493660"/>
          </a:xfrm>
          <a:prstGeom prst="rect">
            <a:avLst/>
          </a:prstGeom>
          <a:noFill/>
          <a:ln>
            <a:noFill/>
          </a:ln>
        </p:spPr>
      </p:pic>
      <p:pic>
        <p:nvPicPr>
          <p:cNvPr id="35" name="Picture 3" descr="V:\2017-CQL-SEAP-Closing\Pixs for book\Abstract Book Photos 2017_SEAP_CQL\DSC_0080.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88546" y="2511886"/>
            <a:ext cx="2728484" cy="1752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85073" y="4409126"/>
            <a:ext cx="2731957" cy="1841339"/>
          </a:xfrm>
          <a:prstGeom prst="rect">
            <a:avLst/>
          </a:prstGeom>
          <a:ln>
            <a:solidFill>
              <a:schemeClr val="tx1"/>
            </a:solidFill>
          </a:ln>
        </p:spPr>
      </p:pic>
      <p:sp>
        <p:nvSpPr>
          <p:cNvPr id="11" name="Title 1"/>
          <p:cNvSpPr txBox="1">
            <a:spLocks/>
          </p:cNvSpPr>
          <p:nvPr/>
        </p:nvSpPr>
        <p:spPr>
          <a:xfrm>
            <a:off x="341745" y="101601"/>
            <a:ext cx="11510507" cy="84731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545454"/>
                </a:solidFill>
                <a:latin typeface="Arial Black" panose="020B0A04020102020204" pitchFamily="34" charset="0"/>
                <a:ea typeface="+mj-ea"/>
                <a:cs typeface="+mj-cs"/>
              </a:defRPr>
            </a:lvl1pPr>
          </a:lstStyle>
          <a:p>
            <a:pPr>
              <a:spcAft>
                <a:spcPts val="600"/>
              </a:spcAft>
            </a:pPr>
            <a:r>
              <a:rPr lang="en-US" sz="3600" b="1" dirty="0">
                <a:solidFill>
                  <a:srgbClr val="7C3637"/>
                </a:solidFill>
                <a:latin typeface="Cambria" panose="02040503050406030204" pitchFamily="18" charset="0"/>
                <a:ea typeface="Cambria" panose="02040503050406030204" pitchFamily="18" charset="0"/>
              </a:rPr>
              <a:t>Access to Quality STEM Experiences for All</a:t>
            </a:r>
          </a:p>
        </p:txBody>
      </p:sp>
      <p:sp>
        <p:nvSpPr>
          <p:cNvPr id="13" name="Content Placeholder 4"/>
          <p:cNvSpPr txBox="1">
            <a:spLocks/>
          </p:cNvSpPr>
          <p:nvPr/>
        </p:nvSpPr>
        <p:spPr>
          <a:xfrm>
            <a:off x="341745" y="948919"/>
            <a:ext cx="8449942" cy="556489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SzPct val="100000"/>
              <a:buFont typeface="Arial" panose="020B0604020202020204" pitchFamily="34" charset="0"/>
              <a:buNone/>
            </a:pPr>
            <a:r>
              <a:rPr lang="en-US" sz="3800" b="1" dirty="0">
                <a:solidFill>
                  <a:srgbClr val="7C3637"/>
                </a:solidFill>
                <a:latin typeface="Cambria" panose="02040503050406030204" pitchFamily="18" charset="0"/>
                <a:ea typeface="Cambria" panose="02040503050406030204" pitchFamily="18" charset="0"/>
                <a:cs typeface="Calibri" panose="020F0502020204030204" pitchFamily="34" charset="0"/>
              </a:rPr>
              <a:t>US Army Educational Outreach Program (USAEOP.com)</a:t>
            </a:r>
          </a:p>
          <a:p>
            <a:pPr marL="0" indent="0" algn="ctr">
              <a:lnSpc>
                <a:spcPct val="120000"/>
              </a:lnSpc>
              <a:spcBef>
                <a:spcPts val="0"/>
              </a:spcBef>
              <a:buSzPct val="100000"/>
              <a:buFont typeface="Arial" panose="020B0604020202020204" pitchFamily="34" charset="0"/>
              <a:buNone/>
            </a:pPr>
            <a:r>
              <a:rPr lang="en-US" sz="3800" b="1" dirty="0">
                <a:solidFill>
                  <a:srgbClr val="7C3637"/>
                </a:solidFill>
                <a:latin typeface="Cambria" panose="02040503050406030204" pitchFamily="18" charset="0"/>
                <a:ea typeface="Cambria" panose="02040503050406030204" pitchFamily="18" charset="0"/>
                <a:cs typeface="Calibri" panose="020F0502020204030204" pitchFamily="34" charset="0"/>
              </a:rPr>
              <a:t> to Expand Diversity, Equity and Inclusion</a:t>
            </a:r>
          </a:p>
          <a:p>
            <a:pPr marL="0" indent="0">
              <a:spcBef>
                <a:spcPts val="0"/>
              </a:spcBef>
              <a:spcAft>
                <a:spcPts val="600"/>
              </a:spcAft>
              <a:buSzPct val="100000"/>
              <a:buNone/>
            </a:pPr>
            <a:endParaRPr lang="en-US" sz="1900" b="1" dirty="0">
              <a:latin typeface="Cambria" panose="02040503050406030204" pitchFamily="18" charset="0"/>
              <a:ea typeface="Cambria" panose="02040503050406030204" pitchFamily="18" charset="0"/>
              <a:cs typeface="Calibri" panose="020F0502020204030204" pitchFamily="34" charset="0"/>
            </a:endParaRPr>
          </a:p>
          <a:p>
            <a:pPr marL="274320" lvl="2">
              <a:lnSpc>
                <a:spcPct val="120000"/>
              </a:lnSpc>
              <a:spcBef>
                <a:spcPts val="0"/>
              </a:spcBef>
              <a:spcAft>
                <a:spcPts val="600"/>
              </a:spcAft>
              <a:buClr>
                <a:schemeClr val="accent1"/>
              </a:buClr>
              <a:buSzPct val="100000"/>
            </a:pPr>
            <a:r>
              <a:rPr lang="en-US" sz="3400" b="1" dirty="0">
                <a:latin typeface="Cambria" panose="02040503050406030204" pitchFamily="18" charset="0"/>
                <a:ea typeface="Cambria" panose="02040503050406030204" pitchFamily="18" charset="0"/>
                <a:cs typeface="Calibri" panose="020F0502020204030204" pitchFamily="34" charset="0"/>
              </a:rPr>
              <a:t>Gains in the Education of Mathematics &amp; Science (GEMS, USAEOP.com)</a:t>
            </a:r>
          </a:p>
          <a:p>
            <a:pPr marL="731520" lvl="3">
              <a:lnSpc>
                <a:spcPct val="120000"/>
              </a:lnSpc>
              <a:spcBef>
                <a:spcPts val="0"/>
              </a:spcBef>
              <a:buSzPct val="100000"/>
            </a:pPr>
            <a:r>
              <a:rPr lang="en-US" sz="3300" dirty="0">
                <a:latin typeface="Cambria" panose="02040503050406030204" pitchFamily="18" charset="0"/>
                <a:ea typeface="Cambria" panose="02040503050406030204" pitchFamily="18" charset="0"/>
                <a:cs typeface="Calibri" panose="020F0502020204030204" pitchFamily="34" charset="0"/>
              </a:rPr>
              <a:t>Beginning (7</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–8</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 Intermediate (9</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–10</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 Advanced (11</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–12</a:t>
            </a:r>
            <a:r>
              <a:rPr lang="en-US" sz="3300" baseline="30000" dirty="0">
                <a:latin typeface="Cambria" panose="02040503050406030204" pitchFamily="18" charset="0"/>
                <a:ea typeface="Cambria" panose="02040503050406030204" pitchFamily="18" charset="0"/>
                <a:cs typeface="Calibri" panose="020F0502020204030204" pitchFamily="34" charset="0"/>
              </a:rPr>
              <a:t>th</a:t>
            </a:r>
            <a:r>
              <a:rPr lang="en-US" sz="3300" dirty="0">
                <a:latin typeface="Cambria" panose="02040503050406030204" pitchFamily="18" charset="0"/>
                <a:ea typeface="Cambria" panose="02040503050406030204" pitchFamily="18" charset="0"/>
                <a:cs typeface="Calibri" panose="020F0502020204030204" pitchFamily="34" charset="0"/>
              </a:rPr>
              <a:t>)</a:t>
            </a:r>
            <a:r>
              <a:rPr lang="en-US" sz="33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marL="731520" lvl="3">
              <a:lnSpc>
                <a:spcPct val="120000"/>
              </a:lnSpc>
              <a:spcBef>
                <a:spcPts val="0"/>
              </a:spcBef>
              <a:buSzPct val="100000"/>
            </a:pPr>
            <a:r>
              <a:rPr lang="en-US" sz="3300" dirty="0">
                <a:latin typeface="Cambria" panose="02040503050406030204" pitchFamily="18" charset="0"/>
                <a:ea typeface="Cambria" panose="02040503050406030204" pitchFamily="18" charset="0"/>
                <a:cs typeface="Calibri" panose="020F0502020204030204" pitchFamily="34" charset="0"/>
              </a:rPr>
              <a:t>Diverse Program with Access for the Underserved; 10, one-week programs each summer</a:t>
            </a:r>
            <a:endParaRPr lang="en-US" sz="3300"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274320" lvl="2">
              <a:lnSpc>
                <a:spcPct val="120000"/>
              </a:lnSpc>
              <a:spcBef>
                <a:spcPts val="0"/>
              </a:spcBef>
            </a:pPr>
            <a:endParaRPr lang="en-US" sz="2600" b="1" dirty="0">
              <a:latin typeface="Cambria" panose="02040503050406030204" pitchFamily="18" charset="0"/>
              <a:ea typeface="Cambria" panose="02040503050406030204" pitchFamily="18" charset="0"/>
              <a:cs typeface="Calibri" panose="020F0502020204030204" pitchFamily="34" charset="0"/>
            </a:endParaRPr>
          </a:p>
          <a:p>
            <a:pPr marL="274320" lvl="2">
              <a:lnSpc>
                <a:spcPct val="120000"/>
              </a:lnSpc>
              <a:spcBef>
                <a:spcPts val="0"/>
              </a:spcBef>
              <a:buClr>
                <a:schemeClr val="accent1"/>
              </a:buClr>
            </a:pPr>
            <a:r>
              <a:rPr lang="en-US" sz="3400" b="1" dirty="0">
                <a:latin typeface="Cambria" panose="02040503050406030204" pitchFamily="18" charset="0"/>
                <a:ea typeface="Cambria" panose="02040503050406030204" pitchFamily="18" charset="0"/>
                <a:cs typeface="Calibri" panose="020F0502020204030204" pitchFamily="34" charset="0"/>
              </a:rPr>
              <a:t>High School Apprenticeship Program (HSAP, USAEOP.com)</a:t>
            </a:r>
          </a:p>
          <a:p>
            <a:pPr marL="731520" lvl="3">
              <a:lnSpc>
                <a:spcPct val="120000"/>
              </a:lnSpc>
              <a:spcBef>
                <a:spcPts val="0"/>
              </a:spcBef>
              <a:buSzPct val="100000"/>
            </a:pPr>
            <a:r>
              <a:rPr lang="en-US" sz="3300" dirty="0">
                <a:latin typeface="Cambria" panose="02040503050406030204" pitchFamily="18" charset="0"/>
                <a:ea typeface="Cambria" panose="02040503050406030204" pitchFamily="18" charset="0"/>
                <a:cs typeface="Calibri" panose="020F0502020204030204" pitchFamily="34" charset="0"/>
              </a:rPr>
              <a:t>Eight weeks during the summer in a mentor’s laboratory</a:t>
            </a:r>
          </a:p>
          <a:p>
            <a:pPr marL="502920" lvl="3" indent="0">
              <a:lnSpc>
                <a:spcPct val="120000"/>
              </a:lnSpc>
              <a:spcBef>
                <a:spcPts val="0"/>
              </a:spcBef>
              <a:buFont typeface="Arial" panose="020B0604020202020204" pitchFamily="34" charset="0"/>
              <a:buNone/>
            </a:pPr>
            <a:endParaRPr lang="en-US" sz="2600" dirty="0">
              <a:latin typeface="Cambria" panose="02040503050406030204" pitchFamily="18" charset="0"/>
              <a:ea typeface="Cambria" panose="02040503050406030204" pitchFamily="18" charset="0"/>
              <a:cs typeface="Calibri" panose="020F0502020204030204" pitchFamily="34" charset="0"/>
            </a:endParaRPr>
          </a:p>
          <a:p>
            <a:pPr marL="274320" lvl="2">
              <a:lnSpc>
                <a:spcPct val="120000"/>
              </a:lnSpc>
              <a:spcBef>
                <a:spcPts val="0"/>
              </a:spcBef>
              <a:buClr>
                <a:schemeClr val="accent1"/>
              </a:buClr>
            </a:pPr>
            <a:r>
              <a:rPr lang="en-US" sz="3400" b="1" dirty="0">
                <a:latin typeface="Cambria" panose="02040503050406030204" pitchFamily="18" charset="0"/>
                <a:ea typeface="Cambria" panose="02040503050406030204" pitchFamily="18" charset="0"/>
                <a:cs typeface="Calibri" panose="020F0502020204030204" pitchFamily="34" charset="0"/>
              </a:rPr>
              <a:t>Undergraduate Research Apprenticeship Program (URAP, USAEOP.com)</a:t>
            </a:r>
          </a:p>
          <a:p>
            <a:pPr marL="731520" lvl="3">
              <a:lnSpc>
                <a:spcPct val="120000"/>
              </a:lnSpc>
              <a:spcBef>
                <a:spcPts val="0"/>
              </a:spcBef>
            </a:pPr>
            <a:r>
              <a:rPr lang="en-US" sz="3300" dirty="0">
                <a:latin typeface="Cambria" panose="02040503050406030204" pitchFamily="18" charset="0"/>
                <a:ea typeface="Cambria" panose="02040503050406030204" pitchFamily="18" charset="0"/>
                <a:cs typeface="Calibri" panose="020F0502020204030204" pitchFamily="34" charset="0"/>
              </a:rPr>
              <a:t>Ten weeks during the summer in a mentor’s laboratory</a:t>
            </a:r>
          </a:p>
          <a:p>
            <a:pPr marL="45720" lvl="2" indent="0">
              <a:lnSpc>
                <a:spcPct val="120000"/>
              </a:lnSpc>
              <a:spcBef>
                <a:spcPts val="0"/>
              </a:spcBef>
              <a:buNone/>
            </a:pPr>
            <a:endParaRPr lang="en-US" sz="2600" dirty="0">
              <a:latin typeface="Cambria" panose="02040503050406030204" pitchFamily="18" charset="0"/>
              <a:ea typeface="Cambria" panose="02040503050406030204" pitchFamily="18" charset="0"/>
              <a:cs typeface="Calibri" panose="020F0502020204030204" pitchFamily="34" charset="0"/>
            </a:endParaRPr>
          </a:p>
          <a:p>
            <a:pPr marL="274320" lvl="2">
              <a:lnSpc>
                <a:spcPct val="120000"/>
              </a:lnSpc>
              <a:spcBef>
                <a:spcPts val="0"/>
              </a:spcBef>
              <a:buClr>
                <a:schemeClr val="accent1"/>
              </a:buClr>
            </a:pPr>
            <a:r>
              <a:rPr lang="en-US" sz="3800" b="1" dirty="0">
                <a:latin typeface="Cambria" panose="02040503050406030204" pitchFamily="18" charset="0"/>
                <a:ea typeface="Cambria" panose="02040503050406030204" pitchFamily="18" charset="0"/>
                <a:cs typeface="Calibri" panose="020F0502020204030204" pitchFamily="34" charset="0"/>
              </a:rPr>
              <a:t>Fellowships </a:t>
            </a:r>
            <a:r>
              <a:rPr lang="en-US" sz="3800" dirty="0">
                <a:latin typeface="Cambria" panose="02040503050406030204" pitchFamily="18" charset="0"/>
                <a:ea typeface="Cambria" panose="02040503050406030204" pitchFamily="18" charset="0"/>
                <a:cs typeface="Calibri" panose="020F0502020204030204" pitchFamily="34" charset="0"/>
              </a:rPr>
              <a:t>for post-baccalaureates</a:t>
            </a:r>
            <a:r>
              <a:rPr lang="en-US" sz="38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3800" dirty="0">
                <a:latin typeface="Cambria" panose="02040503050406030204" pitchFamily="18" charset="0"/>
                <a:ea typeface="Cambria" panose="02040503050406030204" pitchFamily="18" charset="0"/>
                <a:cs typeface="Calibri" panose="020F0502020204030204" pitchFamily="34" charset="0"/>
              </a:rPr>
              <a:t>/-masters/-doc, graduate students (contact me or my staff)</a:t>
            </a:r>
          </a:p>
          <a:p>
            <a:pPr marL="731520" lvl="3">
              <a:lnSpc>
                <a:spcPct val="120000"/>
              </a:lnSpc>
              <a:spcBef>
                <a:spcPts val="0"/>
              </a:spcBef>
            </a:pPr>
            <a:r>
              <a:rPr lang="en-US" sz="33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en-US" sz="3300" dirty="0">
                <a:latin typeface="Cambria" panose="02040503050406030204" pitchFamily="18" charset="0"/>
                <a:ea typeface="Cambria" panose="02040503050406030204" pitchFamily="18" charset="0"/>
                <a:cs typeface="Calibri" panose="020F0502020204030204" pitchFamily="34" charset="0"/>
              </a:rPr>
              <a:t>New National Defense Education Program (NDEP) grant supports HBCU fellows or participate in WRAIR labs and later train Advanced GEMS grads</a:t>
            </a:r>
          </a:p>
        </p:txBody>
      </p:sp>
    </p:spTree>
    <p:extLst>
      <p:ext uri="{BB962C8B-B14F-4D97-AF65-F5344CB8AC3E}">
        <p14:creationId xmlns:p14="http://schemas.microsoft.com/office/powerpoint/2010/main" val="284088669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58585A"/>
      </a:dk2>
      <a:lt2>
        <a:srgbClr val="B9BABC"/>
      </a:lt2>
      <a:accent1>
        <a:srgbClr val="496388"/>
      </a:accent1>
      <a:accent2>
        <a:srgbClr val="6C2418"/>
      </a:accent2>
      <a:accent3>
        <a:srgbClr val="58585A"/>
      </a:accent3>
      <a:accent4>
        <a:srgbClr val="B9BABC"/>
      </a:accent4>
      <a:accent5>
        <a:srgbClr val="5D5063"/>
      </a:accent5>
      <a:accent6>
        <a:srgbClr val="5B5C5F"/>
      </a:accent6>
      <a:hlink>
        <a:srgbClr val="0563C1"/>
      </a:hlink>
      <a:folHlink>
        <a:srgbClr val="954F72"/>
      </a:folHlink>
    </a:clrScheme>
    <a:fontScheme name="Arial Black and 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7921</TotalTime>
  <Words>354</Words>
  <Application>Microsoft Office PowerPoint</Application>
  <PresentationFormat>Widescreen</PresentationFormat>
  <Paragraphs>48</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Black</vt:lpstr>
      <vt:lpstr>Calibri</vt:lpstr>
      <vt:lpstr>Cambria</vt:lpstr>
      <vt:lpstr>Office Theme</vt:lpstr>
      <vt:lpstr>   Walter Reed Army Institute of Research (WRAIR):   130 Years of Research for Military and Global Health</vt:lpstr>
      <vt:lpstr>WRAIR Missions</vt:lpstr>
      <vt:lpstr>Enabling Better Outcomes in Research</vt:lpstr>
      <vt:lpstr>Global Enterprise</vt:lpstr>
      <vt:lpstr>PowerPoint Presentation</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Tatum, Amanda J CTR USARMY MEDCOM WRAIR (US)</dc:creator>
  <cp:lastModifiedBy>Jael Kagai</cp:lastModifiedBy>
  <cp:revision>165</cp:revision>
  <dcterms:created xsi:type="dcterms:W3CDTF">2018-05-22T17:44:24Z</dcterms:created>
  <dcterms:modified xsi:type="dcterms:W3CDTF">2023-06-15T15:40:30Z</dcterms:modified>
  <cp:contentStatus/>
</cp:coreProperties>
</file>