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Lst>
  <p:notesMasterIdLst>
    <p:notesMasterId r:id="rId24"/>
  </p:notesMasterIdLst>
  <p:sldIdLst>
    <p:sldId id="274" r:id="rId3"/>
    <p:sldId id="708" r:id="rId4"/>
    <p:sldId id="657" r:id="rId5"/>
    <p:sldId id="658" r:id="rId6"/>
    <p:sldId id="660" r:id="rId7"/>
    <p:sldId id="694" r:id="rId8"/>
    <p:sldId id="661" r:id="rId9"/>
    <p:sldId id="706" r:id="rId10"/>
    <p:sldId id="705" r:id="rId11"/>
    <p:sldId id="707" r:id="rId12"/>
    <p:sldId id="704" r:id="rId13"/>
    <p:sldId id="342" r:id="rId14"/>
    <p:sldId id="668" r:id="rId15"/>
    <p:sldId id="673" r:id="rId16"/>
    <p:sldId id="703" r:id="rId17"/>
    <p:sldId id="699" r:id="rId18"/>
    <p:sldId id="583" r:id="rId19"/>
    <p:sldId id="701" r:id="rId20"/>
    <p:sldId id="686" r:id="rId21"/>
    <p:sldId id="586" r:id="rId22"/>
    <p:sldId id="282" r:id="rId23"/>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Adri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D33"/>
    <a:srgbClr val="5B5D5F"/>
    <a:srgbClr val="6E2122"/>
    <a:srgbClr val="262626"/>
    <a:srgbClr val="898B8E"/>
    <a:srgbClr val="777AF1"/>
    <a:srgbClr val="00CDCD"/>
    <a:srgbClr val="C1D2FF"/>
    <a:srgbClr val="CCECFF"/>
    <a:srgbClr val="7C3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autoAdjust="0"/>
    <p:restoredTop sz="88132" autoAdjust="0"/>
  </p:normalViewPr>
  <p:slideViewPr>
    <p:cSldViewPr snapToGrid="0" showGuides="1">
      <p:cViewPr varScale="1">
        <p:scale>
          <a:sx n="97" d="100"/>
          <a:sy n="97" d="100"/>
        </p:scale>
        <p:origin x="1356" y="72"/>
      </p:cViewPr>
      <p:guideLst>
        <p:guide orient="horz" pos="2112"/>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408"/>
          </a:xfrm>
          <a:prstGeom prst="rect">
            <a:avLst/>
          </a:prstGeom>
        </p:spPr>
        <p:txBody>
          <a:bodyPr vert="horz" lIns="91440" tIns="45720" rIns="91440" bIns="45720" rtlCol="0"/>
          <a:lstStyle>
            <a:lvl1pPr algn="r">
              <a:defRPr sz="1200"/>
            </a:lvl1pPr>
          </a:lstStyle>
          <a:p>
            <a:fld id="{43C5A9D1-F0C1-4069-BB63-C9544FCE971D}" type="datetimeFigureOut">
              <a:rPr lang="en-US" smtClean="0"/>
              <a:t>7/20/2023</a:t>
            </a:fld>
            <a:endParaRPr lang="en-US"/>
          </a:p>
        </p:txBody>
      </p:sp>
      <p:sp>
        <p:nvSpPr>
          <p:cNvPr id="4" name="Slide Image Placeholder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4861"/>
            <a:ext cx="548640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3407"/>
          </a:xfrm>
          <a:prstGeom prst="rect">
            <a:avLst/>
          </a:prstGeom>
        </p:spPr>
        <p:txBody>
          <a:bodyPr vert="horz" lIns="91440" tIns="45720" rIns="91440" bIns="45720" rtlCol="0" anchor="b"/>
          <a:lstStyle>
            <a:lvl1pPr algn="r">
              <a:defRPr sz="1200"/>
            </a:lvl1pPr>
          </a:lstStyle>
          <a:p>
            <a:fld id="{C64C83B7-A9B0-4095-9749-5A4D6DC31BAF}" type="slidenum">
              <a:rPr lang="en-US" smtClean="0"/>
              <a:t>‹#›</a:t>
            </a:fld>
            <a:endParaRPr lang="en-US"/>
          </a:p>
        </p:txBody>
      </p:sp>
    </p:spTree>
    <p:extLst>
      <p:ext uri="{BB962C8B-B14F-4D97-AF65-F5344CB8AC3E}">
        <p14:creationId xmlns:p14="http://schemas.microsoft.com/office/powerpoint/2010/main" val="201650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C83B7-A9B0-4095-9749-5A4D6DC31BA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923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C83B7-A9B0-4095-9749-5A4D6DC31BAF}" type="slidenum">
              <a:rPr lang="en-US" smtClean="0"/>
              <a:t>12</a:t>
            </a:fld>
            <a:endParaRPr lang="en-US"/>
          </a:p>
        </p:txBody>
      </p:sp>
    </p:spTree>
    <p:extLst>
      <p:ext uri="{BB962C8B-B14F-4D97-AF65-F5344CB8AC3E}">
        <p14:creationId xmlns:p14="http://schemas.microsoft.com/office/powerpoint/2010/main" val="151529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C83B7-A9B0-4095-9749-5A4D6DC31BAF}" type="slidenum">
              <a:rPr lang="en-US" smtClean="0"/>
              <a:t>13</a:t>
            </a:fld>
            <a:endParaRPr lang="en-US"/>
          </a:p>
        </p:txBody>
      </p:sp>
    </p:spTree>
    <p:extLst>
      <p:ext uri="{BB962C8B-B14F-4D97-AF65-F5344CB8AC3E}">
        <p14:creationId xmlns:p14="http://schemas.microsoft.com/office/powerpoint/2010/main" val="3322864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lvl="1" indent="0" defTabSz="457200">
              <a:spcBef>
                <a:spcPts val="300"/>
              </a:spcBef>
              <a:buFont typeface="Arial" panose="020B0604020202020204" pitchFamily="34" charset="0"/>
              <a:buNone/>
            </a:pPr>
            <a:endParaRPr lang="en-US" sz="2200" dirty="0">
              <a:solidFill>
                <a:prstClr val="black"/>
              </a:solidFill>
            </a:endParaRPr>
          </a:p>
        </p:txBody>
      </p:sp>
      <p:sp>
        <p:nvSpPr>
          <p:cNvPr id="4" name="Slide Number Placeholder 3"/>
          <p:cNvSpPr>
            <a:spLocks noGrp="1"/>
          </p:cNvSpPr>
          <p:nvPr>
            <p:ph type="sldNum" sz="quarter" idx="10"/>
          </p:nvPr>
        </p:nvSpPr>
        <p:spPr/>
        <p:txBody>
          <a:bodyPr/>
          <a:lstStyle/>
          <a:p>
            <a:fld id="{C64C83B7-A9B0-4095-9749-5A4D6DC31BAF}" type="slidenum">
              <a:rPr lang="en-US" smtClean="0"/>
              <a:t>14</a:t>
            </a:fld>
            <a:endParaRPr lang="en-US"/>
          </a:p>
        </p:txBody>
      </p:sp>
    </p:spTree>
    <p:extLst>
      <p:ext uri="{BB962C8B-B14F-4D97-AF65-F5344CB8AC3E}">
        <p14:creationId xmlns:p14="http://schemas.microsoft.com/office/powerpoint/2010/main" val="940368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C83B7-A9B0-4095-9749-5A4D6DC31BAF}" type="slidenum">
              <a:rPr lang="en-US" smtClean="0"/>
              <a:t>15</a:t>
            </a:fld>
            <a:endParaRPr lang="en-US"/>
          </a:p>
        </p:txBody>
      </p:sp>
    </p:spTree>
    <p:extLst>
      <p:ext uri="{BB962C8B-B14F-4D97-AF65-F5344CB8AC3E}">
        <p14:creationId xmlns:p14="http://schemas.microsoft.com/office/powerpoint/2010/main" val="375321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C83B7-A9B0-4095-9749-5A4D6DC31BAF}" type="slidenum">
              <a:rPr lang="en-US" smtClean="0"/>
              <a:t>16</a:t>
            </a:fld>
            <a:endParaRPr lang="en-US"/>
          </a:p>
        </p:txBody>
      </p:sp>
    </p:spTree>
    <p:extLst>
      <p:ext uri="{BB962C8B-B14F-4D97-AF65-F5344CB8AC3E}">
        <p14:creationId xmlns:p14="http://schemas.microsoft.com/office/powerpoint/2010/main" val="1214477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C83B7-A9B0-4095-9749-5A4D6DC31BAF}" type="slidenum">
              <a:rPr lang="en-US" smtClean="0"/>
              <a:t>17</a:t>
            </a:fld>
            <a:endParaRPr lang="en-US"/>
          </a:p>
        </p:txBody>
      </p:sp>
    </p:spTree>
    <p:extLst>
      <p:ext uri="{BB962C8B-B14F-4D97-AF65-F5344CB8AC3E}">
        <p14:creationId xmlns:p14="http://schemas.microsoft.com/office/powerpoint/2010/main" val="2944895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C83B7-A9B0-4095-9749-5A4D6DC31BAF}" type="slidenum">
              <a:rPr lang="en-US" smtClean="0"/>
              <a:t>18</a:t>
            </a:fld>
            <a:endParaRPr lang="en-US"/>
          </a:p>
        </p:txBody>
      </p:sp>
    </p:spTree>
    <p:extLst>
      <p:ext uri="{BB962C8B-B14F-4D97-AF65-F5344CB8AC3E}">
        <p14:creationId xmlns:p14="http://schemas.microsoft.com/office/powerpoint/2010/main" val="311827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C83B7-A9B0-4095-9749-5A4D6DC31BAF}" type="slidenum">
              <a:rPr lang="en-US" smtClean="0"/>
              <a:t>19</a:t>
            </a:fld>
            <a:endParaRPr lang="en-US"/>
          </a:p>
        </p:txBody>
      </p:sp>
    </p:spTree>
    <p:extLst>
      <p:ext uri="{BB962C8B-B14F-4D97-AF65-F5344CB8AC3E}">
        <p14:creationId xmlns:p14="http://schemas.microsoft.com/office/powerpoint/2010/main" val="3234317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C83B7-A9B0-4095-9749-5A4D6DC31BAF}" type="slidenum">
              <a:rPr lang="en-US" smtClean="0"/>
              <a:t>20</a:t>
            </a:fld>
            <a:endParaRPr lang="en-US"/>
          </a:p>
        </p:txBody>
      </p:sp>
    </p:spTree>
    <p:extLst>
      <p:ext uri="{BB962C8B-B14F-4D97-AF65-F5344CB8AC3E}">
        <p14:creationId xmlns:p14="http://schemas.microsoft.com/office/powerpoint/2010/main" val="1483173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C83B7-A9B0-4095-9749-5A4D6DC31BA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91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DBF76-963C-47CD-B1D9-6C034EADD9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22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5883" eaLnBrk="0" fontAlgn="base" hangingPunct="0">
              <a:spcBef>
                <a:spcPct val="30000"/>
              </a:spcBef>
              <a:spcAft>
                <a:spcPct val="0"/>
              </a:spcAft>
              <a:buFont typeface="Arial" panose="020B0604020202020204" pitchFamily="34" charset="0"/>
              <a:buNone/>
              <a:defRPr/>
            </a:pPr>
            <a:endParaRPr lang="en-US" sz="1200" dirty="0">
              <a:solidFill>
                <a:prstClr val="black"/>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C64C83B7-A9B0-4095-9749-5A4D6DC31BAF}" type="slidenum">
              <a:rPr lang="en-US" smtClean="0"/>
              <a:t>3</a:t>
            </a:fld>
            <a:endParaRPr lang="en-US"/>
          </a:p>
        </p:txBody>
      </p:sp>
    </p:spTree>
    <p:extLst>
      <p:ext uri="{BB962C8B-B14F-4D97-AF65-F5344CB8AC3E}">
        <p14:creationId xmlns:p14="http://schemas.microsoft.com/office/powerpoint/2010/main" val="210648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C83B7-A9B0-4095-9749-5A4D6DC31BAF}" type="slidenum">
              <a:rPr lang="en-US" smtClean="0"/>
              <a:t>4</a:t>
            </a:fld>
            <a:endParaRPr lang="en-US"/>
          </a:p>
        </p:txBody>
      </p:sp>
    </p:spTree>
    <p:extLst>
      <p:ext uri="{BB962C8B-B14F-4D97-AF65-F5344CB8AC3E}">
        <p14:creationId xmlns:p14="http://schemas.microsoft.com/office/powerpoint/2010/main" val="194409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C83B7-A9B0-4095-9749-5A4D6DC31BAF}" type="slidenum">
              <a:rPr lang="en-US" smtClean="0"/>
              <a:t>5</a:t>
            </a:fld>
            <a:endParaRPr lang="en-US"/>
          </a:p>
        </p:txBody>
      </p:sp>
    </p:spTree>
    <p:extLst>
      <p:ext uri="{BB962C8B-B14F-4D97-AF65-F5344CB8AC3E}">
        <p14:creationId xmlns:p14="http://schemas.microsoft.com/office/powerpoint/2010/main" val="127699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C83B7-A9B0-4095-9749-5A4D6DC31BAF}" type="slidenum">
              <a:rPr lang="en-US" smtClean="0"/>
              <a:t>6</a:t>
            </a:fld>
            <a:endParaRPr lang="en-US"/>
          </a:p>
        </p:txBody>
      </p:sp>
    </p:spTree>
    <p:extLst>
      <p:ext uri="{BB962C8B-B14F-4D97-AF65-F5344CB8AC3E}">
        <p14:creationId xmlns:p14="http://schemas.microsoft.com/office/powerpoint/2010/main" val="325002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FA23302E-B5E7-AD47-BAE4-DF0FF712BF18}" type="slidenum">
              <a:rPr lang="en-US" smtClean="0"/>
              <a:pPr>
                <a:defRPr/>
              </a:pPr>
              <a:t>7</a:t>
            </a:fld>
            <a:endParaRPr lang="en-US"/>
          </a:p>
        </p:txBody>
      </p:sp>
    </p:spTree>
    <p:extLst>
      <p:ext uri="{BB962C8B-B14F-4D97-AF65-F5344CB8AC3E}">
        <p14:creationId xmlns:p14="http://schemas.microsoft.com/office/powerpoint/2010/main" val="428353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44592-0695-4C14-980E-D28BB5908CDB}" type="slidenum">
              <a:rPr lang="en-US" smtClean="0"/>
              <a:t>9</a:t>
            </a:fld>
            <a:endParaRPr lang="en-US" dirty="0"/>
          </a:p>
        </p:txBody>
      </p:sp>
    </p:spTree>
    <p:extLst>
      <p:ext uri="{BB962C8B-B14F-4D97-AF65-F5344CB8AC3E}">
        <p14:creationId xmlns:p14="http://schemas.microsoft.com/office/powerpoint/2010/main" val="175389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C83B7-A9B0-4095-9749-5A4D6DC31BAF}" type="slidenum">
              <a:rPr lang="en-US" smtClean="0"/>
              <a:t>11</a:t>
            </a:fld>
            <a:endParaRPr lang="en-US"/>
          </a:p>
        </p:txBody>
      </p:sp>
    </p:spTree>
    <p:extLst>
      <p:ext uri="{BB962C8B-B14F-4D97-AF65-F5344CB8AC3E}">
        <p14:creationId xmlns:p14="http://schemas.microsoft.com/office/powerpoint/2010/main" val="451693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pic>
        <p:nvPicPr>
          <p:cNvPr id="21" name="Picture 20" descr="WRAIR 125th Powerpoint Template v.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553150"/>
            <a:ext cx="12192000" cy="338666"/>
          </a:xfrm>
          <a:prstGeom prst="rect">
            <a:avLst/>
          </a:prstGeom>
        </p:spPr>
      </p:pic>
      <p:sp>
        <p:nvSpPr>
          <p:cNvPr id="2" name="Title 1"/>
          <p:cNvSpPr>
            <a:spLocks noGrp="1"/>
          </p:cNvSpPr>
          <p:nvPr>
            <p:ph type="ctrTitle"/>
          </p:nvPr>
        </p:nvSpPr>
        <p:spPr>
          <a:xfrm>
            <a:off x="1524000" y="1122363"/>
            <a:ext cx="9144000" cy="2387600"/>
          </a:xfrm>
        </p:spPr>
        <p:txBody>
          <a:bodyPr anchor="ctr"/>
          <a:lstStyle>
            <a:lvl1pPr algn="ctr">
              <a:defRPr sz="6000">
                <a:solidFill>
                  <a:srgbClr val="7C3637"/>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454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038600" y="6526691"/>
            <a:ext cx="4114800" cy="365125"/>
          </a:xfrm>
        </p:spPr>
        <p:txBody>
          <a:bodyPr/>
          <a:lstStyle/>
          <a:p>
            <a:r>
              <a:rPr lang="en-US" dirty="0"/>
              <a:t>CUI</a:t>
            </a:r>
          </a:p>
        </p:txBody>
      </p:sp>
      <p:sp>
        <p:nvSpPr>
          <p:cNvPr id="6" name="Slide Number Placeholder 5"/>
          <p:cNvSpPr>
            <a:spLocks noGrp="1"/>
          </p:cNvSpPr>
          <p:nvPr>
            <p:ph type="sldNum" sz="quarter" idx="12"/>
          </p:nvPr>
        </p:nvSpPr>
        <p:spPr>
          <a:xfrm>
            <a:off x="9175213" y="6527850"/>
            <a:ext cx="2743200" cy="365125"/>
          </a:xfrm>
        </p:spPr>
        <p:txBody>
          <a:bodyPr/>
          <a:lstStyle/>
          <a:p>
            <a:fld id="{711354D6-6B94-4B1D-B059-47B97417F8BB}" type="slidenum">
              <a:rPr lang="en-US" smtClean="0"/>
              <a:t>‹#›</a:t>
            </a:fld>
            <a:endParaRPr lang="en-US" dirty="0"/>
          </a:p>
        </p:txBody>
      </p:sp>
      <p:sp>
        <p:nvSpPr>
          <p:cNvPr id="10" name="Rectangle 9"/>
          <p:cNvSpPr/>
          <p:nvPr userDrawn="1"/>
        </p:nvSpPr>
        <p:spPr>
          <a:xfrm>
            <a:off x="0" y="-41249"/>
            <a:ext cx="12192000" cy="315015"/>
          </a:xfrm>
          <a:prstGeom prst="rect">
            <a:avLst/>
          </a:prstGeom>
          <a:solidFill>
            <a:srgbClr val="5454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74000" y="5487811"/>
            <a:ext cx="616300" cy="946251"/>
          </a:xfrm>
          <a:prstGeom prst="rect">
            <a:avLst/>
          </a:prstGeom>
        </p:spPr>
      </p:pic>
      <p:pic>
        <p:nvPicPr>
          <p:cNvPr id="1027" name="Picture 3" descr="FUTURE_COMMAND"/>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41693" y="5495977"/>
            <a:ext cx="721449" cy="938086"/>
          </a:xfrm>
          <a:prstGeom prst="rect">
            <a:avLst/>
          </a:prstGeom>
          <a:noFill/>
          <a:ln>
            <a:noFill/>
          </a:ln>
          <a:effectLst/>
          <a:extLst>
            <a:ext uri="{909E8E84-426E-40dd-AFC4-6F175D3DCCD1}">
              <a14:hiddenFill xmlns:a14="http://schemas.microsoft.com/office/drawing/2010/main" xmlns="">
                <a:solidFill>
                  <a:srgbClr val="0000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11" name="Picture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643" y="4597515"/>
            <a:ext cx="4847247" cy="2726841"/>
          </a:xfrm>
          <a:prstGeom prst="rect">
            <a:avLst/>
          </a:prstGeom>
        </p:spPr>
      </p:pic>
    </p:spTree>
    <p:extLst>
      <p:ext uri="{BB962C8B-B14F-4D97-AF65-F5344CB8AC3E}">
        <p14:creationId xmlns:p14="http://schemas.microsoft.com/office/powerpoint/2010/main" val="189983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WRAIR 125th Powerpoint Template v.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CUI</a:t>
            </a:r>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311501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pic>
        <p:nvPicPr>
          <p:cNvPr id="21" name="Picture 20"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ctrTitle"/>
          </p:nvPr>
        </p:nvSpPr>
        <p:spPr>
          <a:xfrm>
            <a:off x="1524000" y="1122363"/>
            <a:ext cx="9144000" cy="2387600"/>
          </a:xfrm>
        </p:spPr>
        <p:txBody>
          <a:bodyPr anchor="ctr"/>
          <a:lstStyle>
            <a:lvl1pPr algn="ctr">
              <a:defRPr sz="6000">
                <a:solidFill>
                  <a:srgbClr val="7C3637"/>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454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038600" y="6526691"/>
            <a:ext cx="4114800" cy="365125"/>
          </a:xfrm>
        </p:spPr>
        <p:txBody>
          <a:bodyPr/>
          <a:lstStyle/>
          <a:p>
            <a:r>
              <a:rPr lang="en-US"/>
              <a:t>UNCLASSIFIED</a:t>
            </a:r>
          </a:p>
        </p:txBody>
      </p:sp>
      <p:sp>
        <p:nvSpPr>
          <p:cNvPr id="6" name="Slide Number Placeholder 5"/>
          <p:cNvSpPr>
            <a:spLocks noGrp="1"/>
          </p:cNvSpPr>
          <p:nvPr>
            <p:ph type="sldNum" sz="quarter" idx="12"/>
          </p:nvPr>
        </p:nvSpPr>
        <p:spPr>
          <a:xfrm>
            <a:off x="9175213" y="6527850"/>
            <a:ext cx="2743200" cy="365125"/>
          </a:xfrm>
        </p:spPr>
        <p:txBody>
          <a:bodyPr/>
          <a:lstStyle/>
          <a:p>
            <a:fld id="{711354D6-6B94-4B1D-B059-47B97417F8BB}" type="slidenum">
              <a:rPr lang="en-US" smtClean="0"/>
              <a:t>‹#›</a:t>
            </a:fld>
            <a:endParaRPr lang="en-US" dirty="0"/>
          </a:p>
        </p:txBody>
      </p:sp>
      <p:sp>
        <p:nvSpPr>
          <p:cNvPr id="10" name="Rectangle 9"/>
          <p:cNvSpPr/>
          <p:nvPr userDrawn="1"/>
        </p:nvSpPr>
        <p:spPr>
          <a:xfrm>
            <a:off x="0" y="-41249"/>
            <a:ext cx="12192000" cy="315015"/>
          </a:xfrm>
          <a:prstGeom prst="rect">
            <a:avLst/>
          </a:prstGeom>
          <a:solidFill>
            <a:srgbClr val="5454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74000" y="5487811"/>
            <a:ext cx="616300" cy="946251"/>
          </a:xfrm>
          <a:prstGeom prst="rect">
            <a:avLst/>
          </a:prstGeom>
        </p:spPr>
      </p:pic>
      <p:pic>
        <p:nvPicPr>
          <p:cNvPr id="1027" name="Picture 3" descr="FUTURE_COMMAN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41693" y="5495977"/>
            <a:ext cx="721449" cy="93808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12">
            <a:extLst>
              <a:ext uri="{FF2B5EF4-FFF2-40B4-BE49-F238E27FC236}">
                <a16:creationId xmlns:a16="http://schemas.microsoft.com/office/drawing/2014/main" id="{4335E576-5FF0-4E28-A949-1E05DDCE397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4315" y="5411068"/>
            <a:ext cx="2494283" cy="987552"/>
          </a:xfrm>
          <a:prstGeom prst="rect">
            <a:avLst/>
          </a:prstGeom>
        </p:spPr>
      </p:pic>
    </p:spTree>
    <p:extLst>
      <p:ext uri="{BB962C8B-B14F-4D97-AF65-F5344CB8AC3E}">
        <p14:creationId xmlns:p14="http://schemas.microsoft.com/office/powerpoint/2010/main" val="3936213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711354D6-6B94-4B1D-B059-47B97417F8BB}" type="slidenum">
              <a:rPr lang="en-US" smtClean="0"/>
              <a:t>‹#›</a:t>
            </a:fld>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2176580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331315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711354D6-6B94-4B1D-B059-47B97417F8BB}"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UNCLASSIFIED</a:t>
            </a:r>
            <a:endParaRPr lang="en-US"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2065698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81982"/>
            <a:ext cx="12192000" cy="338666"/>
          </a:xfrm>
          <a:prstGeom prst="rect">
            <a:avLst/>
          </a:prstGeom>
        </p:spPr>
      </p:pic>
      <p:sp>
        <p:nvSpPr>
          <p:cNvPr id="9" name="Title 1"/>
          <p:cNvSpPr>
            <a:spLocks noGrp="1"/>
          </p:cNvSpPr>
          <p:nvPr>
            <p:ph type="title"/>
          </p:nvPr>
        </p:nvSpPr>
        <p:spPr>
          <a:xfrm>
            <a:off x="838200" y="393957"/>
            <a:ext cx="10515600" cy="1325563"/>
          </a:xfrm>
        </p:spPr>
        <p:txBody>
          <a:bodyPr/>
          <a:lstStyle/>
          <a:p>
            <a:r>
              <a:rPr lang="en-US" dirty="0"/>
              <a:t>Click to edit Master title style</a:t>
            </a:r>
          </a:p>
        </p:txBody>
      </p:sp>
      <p:sp>
        <p:nvSpPr>
          <p:cNvPr id="10" name="Slide Number Placeholder 2"/>
          <p:cNvSpPr txBox="1">
            <a:spLocks/>
          </p:cNvSpPr>
          <p:nvPr userDrawn="1"/>
        </p:nvSpPr>
        <p:spPr>
          <a:xfrm>
            <a:off x="9277350" y="655600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1354D6-6B94-4B1D-B059-47B97417F8BB}" type="slidenum">
              <a:rPr lang="en-US" smtClean="0"/>
              <a:pPr/>
              <a:t>‹#›</a:t>
            </a:fld>
            <a:endParaRPr lang="en-US" dirty="0"/>
          </a:p>
        </p:txBody>
      </p:sp>
      <p:sp>
        <p:nvSpPr>
          <p:cNvPr id="11" name="Footer Placeholder 3"/>
          <p:cNvSpPr txBox="1">
            <a:spLocks/>
          </p:cNvSpPr>
          <p:nvPr userDrawn="1"/>
        </p:nvSpPr>
        <p:spPr>
          <a:xfrm>
            <a:off x="4038600" y="6552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UNCLASSIFIED</a:t>
            </a:r>
            <a:endParaRPr lang="en-US" dirty="0"/>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606322"/>
            <a:ext cx="1031875" cy="244944"/>
          </a:xfrm>
          <a:prstGeom prst="rect">
            <a:avLst/>
          </a:prstGeom>
        </p:spPr>
      </p:pic>
    </p:spTree>
    <p:extLst>
      <p:ext uri="{BB962C8B-B14F-4D97-AF65-F5344CB8AC3E}">
        <p14:creationId xmlns:p14="http://schemas.microsoft.com/office/powerpoint/2010/main" val="1588553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11354D6-6B94-4B1D-B059-47B97417F8BB}"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UNCLASSIFIED</a:t>
            </a:r>
            <a:endParaRPr lang="en-US" dirty="0"/>
          </a:p>
        </p:txBody>
      </p:sp>
      <p:cxnSp>
        <p:nvCxnSpPr>
          <p:cNvPr id="8" name="Straight Connector 7"/>
          <p:cNvCxnSpPr/>
          <p:nvPr userDrawn="1"/>
        </p:nvCxnSpPr>
        <p:spPr>
          <a:xfrm>
            <a:off x="6101420" y="2047991"/>
            <a:ext cx="5420" cy="4251209"/>
          </a:xfrm>
          <a:prstGeom prst="line">
            <a:avLst/>
          </a:prstGeom>
          <a:ln>
            <a:solidFill>
              <a:srgbClr val="414343"/>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userDrawn="1"/>
        </p:nvCxnSpPr>
        <p:spPr>
          <a:xfrm flipV="1">
            <a:off x="787400" y="4025667"/>
            <a:ext cx="10629900" cy="9556"/>
          </a:xfrm>
          <a:prstGeom prst="line">
            <a:avLst/>
          </a:prstGeom>
          <a:ln>
            <a:solidFill>
              <a:srgbClr val="414343"/>
            </a:solidFill>
          </a:ln>
        </p:spPr>
        <p:style>
          <a:lnRef idx="2">
            <a:schemeClr val="accent1"/>
          </a:lnRef>
          <a:fillRef idx="0">
            <a:schemeClr val="accent1"/>
          </a:fillRef>
          <a:effectRef idx="1">
            <a:schemeClr val="accent1"/>
          </a:effectRef>
          <a:fontRef idx="minor">
            <a:schemeClr val="tx1"/>
          </a:fontRef>
        </p:style>
      </p:cxnSp>
      <p:sp>
        <p:nvSpPr>
          <p:cNvPr id="10" name="Content Placeholder 12"/>
          <p:cNvSpPr>
            <a:spLocks noGrp="1"/>
          </p:cNvSpPr>
          <p:nvPr>
            <p:ph sz="quarter" idx="13"/>
          </p:nvPr>
        </p:nvSpPr>
        <p:spPr>
          <a:xfrm>
            <a:off x="838201" y="1915004"/>
            <a:ext cx="5116424" cy="1982454"/>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2"/>
          <p:cNvSpPr>
            <a:spLocks noGrp="1"/>
          </p:cNvSpPr>
          <p:nvPr>
            <p:ph sz="quarter" idx="14"/>
          </p:nvPr>
        </p:nvSpPr>
        <p:spPr>
          <a:xfrm>
            <a:off x="6272545" y="1915004"/>
            <a:ext cx="5081255" cy="1982454"/>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2"/>
          <p:cNvSpPr>
            <a:spLocks noGrp="1"/>
          </p:cNvSpPr>
          <p:nvPr>
            <p:ph sz="quarter" idx="15"/>
          </p:nvPr>
        </p:nvSpPr>
        <p:spPr>
          <a:xfrm>
            <a:off x="821940" y="4228322"/>
            <a:ext cx="5117123" cy="2017598"/>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6"/>
          </p:nvPr>
        </p:nvSpPr>
        <p:spPr>
          <a:xfrm>
            <a:off x="6272545" y="4254761"/>
            <a:ext cx="5081255" cy="1975928"/>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768117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2265538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38521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RAIR 125th Powerpoint Template v.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8200" y="304966"/>
            <a:ext cx="10515600" cy="699399"/>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CUI</a:t>
            </a:r>
          </a:p>
        </p:txBody>
      </p:sp>
      <p:sp>
        <p:nvSpPr>
          <p:cNvPr id="6" name="Slide Number Placeholder 5"/>
          <p:cNvSpPr>
            <a:spLocks noGrp="1"/>
          </p:cNvSpPr>
          <p:nvPr>
            <p:ph type="sldNum" sz="quarter" idx="12"/>
          </p:nvPr>
        </p:nvSpPr>
        <p:spPr/>
        <p:txBody>
          <a:bodyPr/>
          <a:lstStyle/>
          <a:p>
            <a:fld id="{711354D6-6B94-4B1D-B059-47B97417F8BB}" type="slidenum">
              <a:rPr lang="en-US" smtClean="0"/>
              <a:t>‹#›</a:t>
            </a:fld>
            <a:endParaRPr lang="en-US"/>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51449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RAIR 125th Powerpoint Template v.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8200" y="365126"/>
            <a:ext cx="10515600" cy="713047"/>
          </a:xfrm>
        </p:spPr>
        <p:txBody>
          <a:bodyPr/>
          <a:lstStyle/>
          <a:p>
            <a:r>
              <a:rPr lang="en-US"/>
              <a:t>Click to edit Master title style</a:t>
            </a:r>
          </a:p>
        </p:txBody>
      </p:sp>
      <p:sp>
        <p:nvSpPr>
          <p:cNvPr id="3" name="Content Placeholder 2"/>
          <p:cNvSpPr>
            <a:spLocks noGrp="1"/>
          </p:cNvSpPr>
          <p:nvPr>
            <p:ph sz="half" idx="1"/>
          </p:nvPr>
        </p:nvSpPr>
        <p:spPr>
          <a:xfrm>
            <a:off x="838200" y="11978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1978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CUI</a:t>
            </a:r>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251861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CUI</a:t>
            </a:r>
          </a:p>
        </p:txBody>
      </p:sp>
      <p:sp>
        <p:nvSpPr>
          <p:cNvPr id="9" name="Slide Number Placeholder 8"/>
          <p:cNvSpPr>
            <a:spLocks noGrp="1"/>
          </p:cNvSpPr>
          <p:nvPr>
            <p:ph type="sldNum" sz="quarter" idx="12"/>
          </p:nvPr>
        </p:nvSpPr>
        <p:spPr/>
        <p:txBody>
          <a:bodyPr/>
          <a:lstStyle/>
          <a:p>
            <a:fld id="{711354D6-6B94-4B1D-B059-47B97417F8BB}" type="slidenum">
              <a:rPr lang="en-US" smtClean="0"/>
              <a:t>‹#›</a:t>
            </a:fld>
            <a:endParaRPr lang="en-US"/>
          </a:p>
        </p:txBody>
      </p:sp>
      <p:grpSp>
        <p:nvGrpSpPr>
          <p:cNvPr id="10" name="Group 9"/>
          <p:cNvGrpSpPr/>
          <p:nvPr userDrawn="1"/>
        </p:nvGrpSpPr>
        <p:grpSpPr>
          <a:xfrm>
            <a:off x="98425" y="6552871"/>
            <a:ext cx="1565761" cy="294181"/>
            <a:chOff x="98425" y="6552871"/>
            <a:chExt cx="1565761" cy="294181"/>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l="-1" r="32446" b="53332"/>
            <a:stretch/>
          </p:blipFill>
          <p:spPr>
            <a:xfrm>
              <a:off x="98425" y="6577490"/>
              <a:ext cx="1031875" cy="244944"/>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l="67554" t="-1" r="-12585" b="27789"/>
            <a:stretch/>
          </p:blipFill>
          <p:spPr>
            <a:xfrm>
              <a:off x="1130300" y="6552871"/>
              <a:ext cx="533886" cy="294181"/>
            </a:xfrm>
            <a:prstGeom prst="rect">
              <a:avLst/>
            </a:prstGeom>
          </p:spPr>
        </p:pic>
      </p:grpSp>
    </p:spTree>
    <p:extLst>
      <p:ext uri="{BB962C8B-B14F-4D97-AF65-F5344CB8AC3E}">
        <p14:creationId xmlns:p14="http://schemas.microsoft.com/office/powerpoint/2010/main" val="272305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descr="WRAIR 125th Powerpoint Template v.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CUI</a:t>
            </a:r>
          </a:p>
        </p:txBody>
      </p:sp>
      <p:sp>
        <p:nvSpPr>
          <p:cNvPr id="5" name="Slide Number Placeholder 4"/>
          <p:cNvSpPr>
            <a:spLocks noGrp="1"/>
          </p:cNvSpPr>
          <p:nvPr>
            <p:ph type="sldNum" sz="quarter" idx="12"/>
          </p:nvPr>
        </p:nvSpPr>
        <p:spPr/>
        <p:txBody>
          <a:bodyPr/>
          <a:lstStyle/>
          <a:p>
            <a:fld id="{711354D6-6B94-4B1D-B059-47B97417F8BB}" type="slidenum">
              <a:rPr lang="en-US" smtClean="0"/>
              <a:t>‹#›</a:t>
            </a:fld>
            <a:endParaRPr lang="en-US"/>
          </a:p>
        </p:txBody>
      </p:sp>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260540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CUI</a:t>
            </a:r>
          </a:p>
        </p:txBody>
      </p:sp>
      <p:sp>
        <p:nvSpPr>
          <p:cNvPr id="4" name="Slide Number Placeholder 3"/>
          <p:cNvSpPr>
            <a:spLocks noGrp="1"/>
          </p:cNvSpPr>
          <p:nvPr>
            <p:ph type="sldNum" sz="quarter" idx="12"/>
          </p:nvPr>
        </p:nvSpPr>
        <p:spPr/>
        <p:txBody>
          <a:bodyPr/>
          <a:lstStyle/>
          <a:p>
            <a:fld id="{711354D6-6B94-4B1D-B059-47B97417F8BB}" type="slidenum">
              <a:rPr lang="en-US" smtClean="0"/>
              <a:t>‹#›</a:t>
            </a:fld>
            <a:endParaRPr lang="en-US"/>
          </a:p>
        </p:txBody>
      </p:sp>
      <p:grpSp>
        <p:nvGrpSpPr>
          <p:cNvPr id="5" name="Group 4"/>
          <p:cNvGrpSpPr/>
          <p:nvPr userDrawn="1"/>
        </p:nvGrpSpPr>
        <p:grpSpPr>
          <a:xfrm>
            <a:off x="98425" y="6552871"/>
            <a:ext cx="1565761" cy="294181"/>
            <a:chOff x="98425" y="6552871"/>
            <a:chExt cx="1565761" cy="294181"/>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 r="32446" b="53332"/>
            <a:stretch/>
          </p:blipFill>
          <p:spPr>
            <a:xfrm>
              <a:off x="98425" y="6577490"/>
              <a:ext cx="1031875" cy="244944"/>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67554" t="-1" r="-12585" b="27789"/>
            <a:stretch/>
          </p:blipFill>
          <p:spPr>
            <a:xfrm>
              <a:off x="1130300" y="6552871"/>
              <a:ext cx="533886" cy="294181"/>
            </a:xfrm>
            <a:prstGeom prst="rect">
              <a:avLst/>
            </a:prstGeom>
          </p:spPr>
        </p:pic>
      </p:grpSp>
    </p:spTree>
    <p:extLst>
      <p:ext uri="{BB962C8B-B14F-4D97-AF65-F5344CB8AC3E}">
        <p14:creationId xmlns:p14="http://schemas.microsoft.com/office/powerpoint/2010/main" val="326894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WRAIR 125th Powerpoint Template v.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711354D6-6B94-4B1D-B059-47B97417F8BB}"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CUI</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190879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WRAIR 125th Powerpoint Template v.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11354D6-6B94-4B1D-B059-47B97417F8BB}"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CUI</a:t>
            </a:r>
          </a:p>
        </p:txBody>
      </p:sp>
      <p:cxnSp>
        <p:nvCxnSpPr>
          <p:cNvPr id="8" name="Straight Connector 7"/>
          <p:cNvCxnSpPr/>
          <p:nvPr userDrawn="1"/>
        </p:nvCxnSpPr>
        <p:spPr>
          <a:xfrm>
            <a:off x="6101420" y="2047991"/>
            <a:ext cx="5420" cy="4251209"/>
          </a:xfrm>
          <a:prstGeom prst="line">
            <a:avLst/>
          </a:prstGeom>
          <a:ln>
            <a:solidFill>
              <a:srgbClr val="414343"/>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userDrawn="1"/>
        </p:nvCxnSpPr>
        <p:spPr>
          <a:xfrm flipV="1">
            <a:off x="787400" y="4025667"/>
            <a:ext cx="10629900" cy="9556"/>
          </a:xfrm>
          <a:prstGeom prst="line">
            <a:avLst/>
          </a:prstGeom>
          <a:ln>
            <a:solidFill>
              <a:srgbClr val="414343"/>
            </a:solidFill>
          </a:ln>
        </p:spPr>
        <p:style>
          <a:lnRef idx="2">
            <a:schemeClr val="accent1"/>
          </a:lnRef>
          <a:fillRef idx="0">
            <a:schemeClr val="accent1"/>
          </a:fillRef>
          <a:effectRef idx="1">
            <a:schemeClr val="accent1"/>
          </a:effectRef>
          <a:fontRef idx="minor">
            <a:schemeClr val="tx1"/>
          </a:fontRef>
        </p:style>
      </p:cxnSp>
      <p:sp>
        <p:nvSpPr>
          <p:cNvPr id="10" name="Content Placeholder 12"/>
          <p:cNvSpPr>
            <a:spLocks noGrp="1"/>
          </p:cNvSpPr>
          <p:nvPr>
            <p:ph sz="quarter" idx="13"/>
          </p:nvPr>
        </p:nvSpPr>
        <p:spPr>
          <a:xfrm>
            <a:off x="838201" y="1915004"/>
            <a:ext cx="5116424" cy="1982454"/>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2"/>
          <p:cNvSpPr>
            <a:spLocks noGrp="1"/>
          </p:cNvSpPr>
          <p:nvPr>
            <p:ph sz="quarter" idx="14"/>
          </p:nvPr>
        </p:nvSpPr>
        <p:spPr>
          <a:xfrm>
            <a:off x="6272545" y="1915004"/>
            <a:ext cx="5081255" cy="1982454"/>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2"/>
          <p:cNvSpPr>
            <a:spLocks noGrp="1"/>
          </p:cNvSpPr>
          <p:nvPr>
            <p:ph sz="quarter" idx="15"/>
          </p:nvPr>
        </p:nvSpPr>
        <p:spPr>
          <a:xfrm>
            <a:off x="821940" y="4228322"/>
            <a:ext cx="5117123" cy="2017598"/>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6"/>
          </p:nvPr>
        </p:nvSpPr>
        <p:spPr>
          <a:xfrm>
            <a:off x="6272545" y="4254761"/>
            <a:ext cx="5081255" cy="1975928"/>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585115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WRAIR 125th Powerpoint Template v.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CUI</a:t>
            </a:r>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14168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2774"/>
            <a:ext cx="10515600" cy="6993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11476"/>
            <a:ext cx="10515600" cy="48754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277350" y="6527171"/>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711354D6-6B94-4B1D-B059-47B97417F8BB}" type="slidenum">
              <a:rPr lang="en-US" smtClean="0"/>
              <a:pPr/>
              <a:t>‹#›</a:t>
            </a:fld>
            <a:endParaRPr lang="en-US" dirty="0"/>
          </a:p>
        </p:txBody>
      </p:sp>
      <p:sp>
        <p:nvSpPr>
          <p:cNvPr id="5" name="Footer Placeholder 4"/>
          <p:cNvSpPr>
            <a:spLocks noGrp="1"/>
          </p:cNvSpPr>
          <p:nvPr>
            <p:ph type="ftr" sz="quarter" idx="3"/>
          </p:nvPr>
        </p:nvSpPr>
        <p:spPr>
          <a:xfrm>
            <a:off x="4038600" y="6523516"/>
            <a:ext cx="4114800" cy="365125"/>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n-US" dirty="0"/>
              <a:t>CUI</a:t>
            </a:r>
          </a:p>
        </p:txBody>
      </p:sp>
    </p:spTree>
    <p:extLst>
      <p:ext uri="{BB962C8B-B14F-4D97-AF65-F5344CB8AC3E}">
        <p14:creationId xmlns:p14="http://schemas.microsoft.com/office/powerpoint/2010/main" val="2890011108"/>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52" r:id="rId3"/>
    <p:sldLayoutId id="2147483653" r:id="rId4"/>
    <p:sldLayoutId id="2147483654" r:id="rId5"/>
    <p:sldLayoutId id="2147483655" r:id="rId6"/>
    <p:sldLayoutId id="2147483662" r:id="rId7"/>
    <p:sldLayoutId id="2147483664" r:id="rId8"/>
    <p:sldLayoutId id="2147483656" r:id="rId9"/>
    <p:sldLayoutId id="2147483657" r:id="rId10"/>
  </p:sldLayoutIdLst>
  <p:hf hdr="0" ftr="0" dt="0"/>
  <p:txStyles>
    <p:titleStyle>
      <a:lvl1pPr algn="ctr" defTabSz="914400" rtl="0" eaLnBrk="1" latinLnBrk="0" hangingPunct="1">
        <a:lnSpc>
          <a:spcPct val="90000"/>
        </a:lnSpc>
        <a:spcBef>
          <a:spcPct val="0"/>
        </a:spcBef>
        <a:buNone/>
        <a:defRPr sz="3600" kern="1200">
          <a:solidFill>
            <a:srgbClr val="545454"/>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277350" y="6527171"/>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711354D6-6B94-4B1D-B059-47B97417F8BB}" type="slidenum">
              <a:rPr lang="en-US" smtClean="0"/>
              <a:pPr/>
              <a:t>‹#›</a:t>
            </a:fld>
            <a:endParaRPr lang="en-US" dirty="0"/>
          </a:p>
        </p:txBody>
      </p:sp>
      <p:sp>
        <p:nvSpPr>
          <p:cNvPr id="5" name="Footer Placeholder 4"/>
          <p:cNvSpPr>
            <a:spLocks noGrp="1"/>
          </p:cNvSpPr>
          <p:nvPr>
            <p:ph type="ftr" sz="quarter" idx="3"/>
          </p:nvPr>
        </p:nvSpPr>
        <p:spPr>
          <a:xfrm>
            <a:off x="4038600" y="6523516"/>
            <a:ext cx="4114800" cy="365125"/>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n-US"/>
              <a:t>UNCLASSIFIED</a:t>
            </a:r>
            <a:endParaRPr lang="en-US" dirty="0"/>
          </a:p>
        </p:txBody>
      </p:sp>
    </p:spTree>
    <p:extLst>
      <p:ext uri="{BB962C8B-B14F-4D97-AF65-F5344CB8AC3E}">
        <p14:creationId xmlns:p14="http://schemas.microsoft.com/office/powerpoint/2010/main" val="220899531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hf sldNum="0" hdr="0" dt="0"/>
  <p:txStyles>
    <p:titleStyle>
      <a:lvl1pPr algn="ctr" defTabSz="914400" rtl="0" eaLnBrk="1" latinLnBrk="0" hangingPunct="1">
        <a:lnSpc>
          <a:spcPct val="90000"/>
        </a:lnSpc>
        <a:spcBef>
          <a:spcPct val="0"/>
        </a:spcBef>
        <a:buNone/>
        <a:defRPr sz="4400" kern="1200">
          <a:solidFill>
            <a:srgbClr val="545454"/>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s://wrair.health.mil/News-Media/Podcasts/mod/55461/details/53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media.defense.gov/2023/Apr/04/2003193077/-1/-1/1/MINDFULNESS-BOOSTING-CAPACITY-UNDER-STRESS%20QUICK-GUIDE-WRAIR-V5.PDF"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UNCLASSIFIED</a:t>
            </a:r>
          </a:p>
        </p:txBody>
      </p:sp>
      <p:sp>
        <p:nvSpPr>
          <p:cNvPr id="9" name="Title 3"/>
          <p:cNvSpPr>
            <a:spLocks noGrp="1"/>
          </p:cNvSpPr>
          <p:nvPr>
            <p:ph type="ctrTitle"/>
          </p:nvPr>
        </p:nvSpPr>
        <p:spPr>
          <a:xfrm>
            <a:off x="1219200" y="1122363"/>
            <a:ext cx="9818914" cy="2387600"/>
          </a:xfrm>
        </p:spPr>
        <p:txBody>
          <a:bodyPr>
            <a:normAutofit/>
          </a:bodyPr>
          <a:lstStyle/>
          <a:p>
            <a:r>
              <a:rPr lang="en-US" sz="4800" dirty="0"/>
              <a:t>Mindfulness: Training Your Mind to Boost Resilience</a:t>
            </a:r>
          </a:p>
        </p:txBody>
      </p:sp>
      <p:sp>
        <p:nvSpPr>
          <p:cNvPr id="10" name="Subtitle 4"/>
          <p:cNvSpPr>
            <a:spLocks noGrp="1"/>
          </p:cNvSpPr>
          <p:nvPr>
            <p:ph type="subTitle" idx="1"/>
          </p:nvPr>
        </p:nvSpPr>
        <p:spPr>
          <a:xfrm>
            <a:off x="1524000" y="3602038"/>
            <a:ext cx="9144000" cy="1655762"/>
          </a:xfrm>
        </p:spPr>
        <p:txBody>
          <a:bodyPr>
            <a:normAutofit lnSpcReduction="10000"/>
          </a:bodyPr>
          <a:lstStyle/>
          <a:p>
            <a:r>
              <a:rPr lang="en-US" dirty="0"/>
              <a:t>MAJ Thomas Nassif</a:t>
            </a:r>
            <a:br>
              <a:rPr lang="en-US" dirty="0"/>
            </a:br>
            <a:r>
              <a:rPr lang="en-US" dirty="0"/>
              <a:t>Research Psychologist</a:t>
            </a:r>
            <a:br>
              <a:rPr lang="en-US" dirty="0"/>
            </a:br>
            <a:r>
              <a:rPr lang="en-US" dirty="0"/>
              <a:t>Behavioral Biology Branch</a:t>
            </a:r>
            <a:br>
              <a:rPr lang="en-US" dirty="0"/>
            </a:br>
            <a:r>
              <a:rPr lang="en-US" dirty="0"/>
              <a:t>Walter Reed Army Institute of Research</a:t>
            </a:r>
            <a:br>
              <a:rPr lang="en-US" dirty="0"/>
            </a:br>
            <a:r>
              <a:rPr lang="en-US" dirty="0"/>
              <a:t>20 July 2023</a:t>
            </a:r>
          </a:p>
          <a:p>
            <a:pPr algn="ctr"/>
            <a:endParaRPr lang="en-US" sz="2400" dirty="0"/>
          </a:p>
        </p:txBody>
      </p:sp>
    </p:spTree>
    <p:extLst>
      <p:ext uri="{BB962C8B-B14F-4D97-AF65-F5344CB8AC3E}">
        <p14:creationId xmlns:p14="http://schemas.microsoft.com/office/powerpoint/2010/main" val="1588479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UNCLASSIFIED</a:t>
            </a:r>
          </a:p>
        </p:txBody>
      </p:sp>
      <p:sp>
        <p:nvSpPr>
          <p:cNvPr id="4" name="Slide Number Placeholder 3"/>
          <p:cNvSpPr>
            <a:spLocks noGrp="1"/>
          </p:cNvSpPr>
          <p:nvPr>
            <p:ph type="sldNum" sz="quarter" idx="12"/>
          </p:nvPr>
        </p:nvSpPr>
        <p:spPr/>
        <p:txBody>
          <a:bodyPr/>
          <a:lstStyle/>
          <a:p>
            <a:fld id="{711354D6-6B94-4B1D-B059-47B97417F8BB}" type="slidenum">
              <a:rPr lang="en-US" smtClean="0"/>
              <a:t>10</a:t>
            </a:fld>
            <a:endParaRPr lang="en-US"/>
          </a:p>
        </p:txBody>
      </p:sp>
      <p:pic>
        <p:nvPicPr>
          <p:cNvPr id="5" name="Picture 2" descr="C:\Users\thomas.nassif\Desktop\Mindfulness manuscript\AMSUS Poster\Nassif AMSUS poster  21NOV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447" y="198171"/>
            <a:ext cx="8966086" cy="633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4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 Categories of Meditation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04492304"/>
              </p:ext>
            </p:extLst>
          </p:nvPr>
        </p:nvGraphicFramePr>
        <p:xfrm>
          <a:off x="1496291" y="1428186"/>
          <a:ext cx="9237518" cy="2865120"/>
        </p:xfrm>
        <a:graphic>
          <a:graphicData uri="http://schemas.openxmlformats.org/drawingml/2006/table">
            <a:tbl>
              <a:tblPr firstRow="1" bandRow="1">
                <a:tableStyleId>{5C22544A-7EE6-4342-B048-85BDC9FD1C3A}</a:tableStyleId>
              </a:tblPr>
              <a:tblGrid>
                <a:gridCol w="4706722">
                  <a:extLst>
                    <a:ext uri="{9D8B030D-6E8A-4147-A177-3AD203B41FA5}">
                      <a16:colId xmlns:a16="http://schemas.microsoft.com/office/drawing/2014/main" val="922076334"/>
                    </a:ext>
                  </a:extLst>
                </a:gridCol>
                <a:gridCol w="4530796">
                  <a:extLst>
                    <a:ext uri="{9D8B030D-6E8A-4147-A177-3AD203B41FA5}">
                      <a16:colId xmlns:a16="http://schemas.microsoft.com/office/drawing/2014/main" val="3930738435"/>
                    </a:ext>
                  </a:extLst>
                </a:gridCol>
              </a:tblGrid>
              <a:tr h="370840">
                <a:tc>
                  <a:txBody>
                    <a:bodyPr/>
                    <a:lstStyle/>
                    <a:p>
                      <a:r>
                        <a:rPr lang="en-US" sz="2400" dirty="0"/>
                        <a:t>Focused</a:t>
                      </a:r>
                      <a:r>
                        <a:rPr lang="en-US" sz="2400" baseline="0" dirty="0"/>
                        <a:t> Attention (FA)</a:t>
                      </a:r>
                      <a:endParaRPr lang="en-US" sz="2400" dirty="0"/>
                    </a:p>
                  </a:txBody>
                  <a:tcPr/>
                </a:tc>
                <a:tc>
                  <a:txBody>
                    <a:bodyPr/>
                    <a:lstStyle/>
                    <a:p>
                      <a:r>
                        <a:rPr lang="en-US" sz="2400" dirty="0"/>
                        <a:t>Open Monitoring (OM)</a:t>
                      </a:r>
                    </a:p>
                  </a:txBody>
                  <a:tcPr/>
                </a:tc>
                <a:extLst>
                  <a:ext uri="{0D108BD9-81ED-4DB2-BD59-A6C34878D82A}">
                    <a16:rowId xmlns:a16="http://schemas.microsoft.com/office/drawing/2014/main" val="845822173"/>
                  </a:ext>
                </a:extLst>
              </a:tr>
              <a:tr h="370840">
                <a:tc>
                  <a:txBody>
                    <a:bodyPr/>
                    <a:lstStyle/>
                    <a:p>
                      <a:r>
                        <a:rPr lang="en-US" sz="2000" b="0" i="0" kern="1200" dirty="0">
                          <a:solidFill>
                            <a:schemeClr val="dk1"/>
                          </a:solidFill>
                          <a:effectLst/>
                          <a:latin typeface="+mn-lt"/>
                          <a:ea typeface="+mn-ea"/>
                          <a:cs typeface="+mn-cs"/>
                        </a:rPr>
                        <a:t>Sustain</a:t>
                      </a:r>
                      <a:r>
                        <a:rPr lang="en-US" sz="2000" b="0" i="0" kern="1200" baseline="0" dirty="0">
                          <a:solidFill>
                            <a:schemeClr val="dk1"/>
                          </a:solidFill>
                          <a:effectLst/>
                          <a:latin typeface="+mn-lt"/>
                          <a:ea typeface="+mn-ea"/>
                          <a:cs typeface="+mn-cs"/>
                        </a:rPr>
                        <a:t> </a:t>
                      </a:r>
                      <a:r>
                        <a:rPr lang="en-US" sz="2000" b="0" i="0" kern="1200" dirty="0">
                          <a:solidFill>
                            <a:schemeClr val="dk1"/>
                          </a:solidFill>
                          <a:effectLst/>
                          <a:latin typeface="+mn-lt"/>
                          <a:ea typeface="+mn-ea"/>
                          <a:cs typeface="+mn-cs"/>
                        </a:rPr>
                        <a:t>attention on a specific object</a:t>
                      </a:r>
                      <a:r>
                        <a:rPr lang="en-US" sz="2000" b="0" i="0" kern="1200" baseline="0" dirty="0">
                          <a:solidFill>
                            <a:schemeClr val="dk1"/>
                          </a:solidFill>
                          <a:effectLst/>
                          <a:latin typeface="+mn-lt"/>
                          <a:ea typeface="+mn-ea"/>
                          <a:cs typeface="+mn-cs"/>
                        </a:rPr>
                        <a:t> such as the breath, body, image, or mantra</a:t>
                      </a:r>
                      <a:endParaRPr lang="en-US" sz="2000" dirty="0"/>
                    </a:p>
                  </a:txBody>
                  <a:tcPr/>
                </a:tc>
                <a:tc>
                  <a:txBody>
                    <a:bodyPr/>
                    <a:lstStyle/>
                    <a:p>
                      <a:r>
                        <a:rPr lang="en-US" sz="2000" dirty="0"/>
                        <a:t>Monitor the spontaneous flow of cognitive and emotional patterns without</a:t>
                      </a:r>
                      <a:r>
                        <a:rPr lang="en-US" sz="2000" baseline="0" dirty="0"/>
                        <a:t> </a:t>
                      </a:r>
                      <a:r>
                        <a:rPr lang="en-US" sz="2000" dirty="0"/>
                        <a:t>judgment</a:t>
                      </a:r>
                    </a:p>
                  </a:txBody>
                  <a:tcPr/>
                </a:tc>
                <a:extLst>
                  <a:ext uri="{0D108BD9-81ED-4DB2-BD59-A6C34878D82A}">
                    <a16:rowId xmlns:a16="http://schemas.microsoft.com/office/drawing/2014/main" val="1823263851"/>
                  </a:ext>
                </a:extLst>
              </a:tr>
              <a:tr h="370840">
                <a:tc>
                  <a:txBody>
                    <a:bodyPr/>
                    <a:lstStyle/>
                    <a:p>
                      <a:r>
                        <a:rPr lang="en-US" sz="2000" dirty="0"/>
                        <a:t>Foster</a:t>
                      </a:r>
                      <a:r>
                        <a:rPr lang="en-US" sz="2000" baseline="0" dirty="0"/>
                        <a:t> mental focus and stability, decrease mind wandering</a:t>
                      </a:r>
                      <a:endParaRPr lang="en-US" sz="2000" dirty="0"/>
                    </a:p>
                  </a:txBody>
                  <a:tcPr/>
                </a:tc>
                <a:tc>
                  <a:txBody>
                    <a:bodyPr/>
                    <a:lstStyle/>
                    <a:p>
                      <a:r>
                        <a:rPr lang="en-US" sz="2000" dirty="0"/>
                        <a:t>Gain insight about nature of mental</a:t>
                      </a:r>
                      <a:r>
                        <a:rPr lang="en-US" sz="2000" baseline="0" dirty="0"/>
                        <a:t> patterns, cultivate </a:t>
                      </a:r>
                      <a:r>
                        <a:rPr lang="en-US" sz="2000" baseline="0" dirty="0" err="1"/>
                        <a:t>nonreactivity</a:t>
                      </a:r>
                      <a:endParaRPr lang="en-US" sz="2000" dirty="0"/>
                    </a:p>
                  </a:txBody>
                  <a:tcPr/>
                </a:tc>
                <a:extLst>
                  <a:ext uri="{0D108BD9-81ED-4DB2-BD59-A6C34878D82A}">
                    <a16:rowId xmlns:a16="http://schemas.microsoft.com/office/drawing/2014/main" val="3467754909"/>
                  </a:ext>
                </a:extLst>
              </a:tr>
              <a:tr h="370840">
                <a:tc>
                  <a:txBody>
                    <a:bodyPr/>
                    <a:lstStyle/>
                    <a:p>
                      <a:r>
                        <a:rPr lang="en-US" sz="2000" dirty="0"/>
                        <a:t>Metta</a:t>
                      </a:r>
                      <a:r>
                        <a:rPr lang="en-US" sz="2000" baseline="0" dirty="0"/>
                        <a:t>, </a:t>
                      </a:r>
                      <a:r>
                        <a:rPr lang="en-US" sz="2000" dirty="0"/>
                        <a:t>Lovingkindness, </a:t>
                      </a:r>
                      <a:r>
                        <a:rPr lang="en-US" sz="2000" dirty="0" err="1"/>
                        <a:t>Trataka</a:t>
                      </a:r>
                      <a:r>
                        <a:rPr lang="en-US" sz="2000" dirty="0"/>
                        <a:t>, Transcendental</a:t>
                      </a:r>
                      <a:r>
                        <a:rPr lang="en-US" sz="2000" baseline="0" dirty="0"/>
                        <a:t> Meditation</a:t>
                      </a:r>
                      <a:endParaRPr lang="en-US" sz="2000" i="1" dirty="0"/>
                    </a:p>
                  </a:txBody>
                  <a:tcPr/>
                </a:tc>
                <a:tc>
                  <a:txBody>
                    <a:bodyPr/>
                    <a:lstStyle/>
                    <a:p>
                      <a:r>
                        <a:rPr lang="en-US" sz="2000" dirty="0" err="1"/>
                        <a:t>Vipassana</a:t>
                      </a:r>
                      <a:r>
                        <a:rPr lang="en-US" sz="2000" baseline="0" dirty="0"/>
                        <a:t>, Insight, </a:t>
                      </a:r>
                      <a:r>
                        <a:rPr lang="en-US" sz="2000" dirty="0"/>
                        <a:t>Mindfulness</a:t>
                      </a:r>
                      <a:r>
                        <a:rPr lang="en-US" sz="2000" baseline="0" dirty="0"/>
                        <a:t>, Zen, MBSR, MBAT, IBMT</a:t>
                      </a:r>
                      <a:endParaRPr lang="en-US" sz="2000" i="1" dirty="0"/>
                    </a:p>
                  </a:txBody>
                  <a:tcPr/>
                </a:tc>
                <a:extLst>
                  <a:ext uri="{0D108BD9-81ED-4DB2-BD59-A6C34878D82A}">
                    <a16:rowId xmlns:a16="http://schemas.microsoft.com/office/drawing/2014/main" val="3408824775"/>
                  </a:ext>
                </a:extLst>
              </a:tr>
            </a:tbl>
          </a:graphicData>
        </a:graphic>
      </p:graphicFrame>
      <p:sp>
        <p:nvSpPr>
          <p:cNvPr id="4" name="Slide Number Placeholder 3"/>
          <p:cNvSpPr>
            <a:spLocks noGrp="1"/>
          </p:cNvSpPr>
          <p:nvPr>
            <p:ph type="sldNum" sz="quarter" idx="12"/>
          </p:nvPr>
        </p:nvSpPr>
        <p:spPr/>
        <p:txBody>
          <a:bodyPr/>
          <a:lstStyle/>
          <a:p>
            <a:fld id="{711354D6-6B94-4B1D-B059-47B97417F8BB}" type="slidenum">
              <a:rPr lang="en-US" smtClean="0"/>
              <a:t>11</a:t>
            </a:fld>
            <a:endParaRPr lang="en-US"/>
          </a:p>
        </p:txBody>
      </p:sp>
      <p:sp>
        <p:nvSpPr>
          <p:cNvPr id="7" name="Isosceles Triangle 6"/>
          <p:cNvSpPr/>
          <p:nvPr/>
        </p:nvSpPr>
        <p:spPr>
          <a:xfrm>
            <a:off x="2754745" y="5002519"/>
            <a:ext cx="1676400" cy="12192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0800000">
            <a:off x="7513398" y="5002519"/>
            <a:ext cx="1676400" cy="121920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01878" y="5829859"/>
            <a:ext cx="1481667" cy="369332"/>
          </a:xfrm>
          <a:prstGeom prst="rect">
            <a:avLst/>
          </a:prstGeom>
          <a:noFill/>
        </p:spPr>
        <p:txBody>
          <a:bodyPr wrap="square" rtlCol="0">
            <a:spAutoFit/>
          </a:bodyPr>
          <a:lstStyle/>
          <a:p>
            <a:r>
              <a:rPr lang="en-US" b="1" dirty="0">
                <a:solidFill>
                  <a:schemeClr val="bg1"/>
                </a:solidFill>
              </a:rPr>
              <a:t>Narrow</a:t>
            </a:r>
          </a:p>
        </p:txBody>
      </p:sp>
      <p:sp>
        <p:nvSpPr>
          <p:cNvPr id="11" name="TextBox 10"/>
          <p:cNvSpPr txBox="1"/>
          <p:nvPr/>
        </p:nvSpPr>
        <p:spPr>
          <a:xfrm>
            <a:off x="7945197" y="5427453"/>
            <a:ext cx="1481667" cy="369332"/>
          </a:xfrm>
          <a:prstGeom prst="rect">
            <a:avLst/>
          </a:prstGeom>
          <a:noFill/>
        </p:spPr>
        <p:txBody>
          <a:bodyPr wrap="square" rtlCol="0">
            <a:spAutoFit/>
          </a:bodyPr>
          <a:lstStyle/>
          <a:p>
            <a:r>
              <a:rPr lang="en-US" b="1" dirty="0">
                <a:solidFill>
                  <a:schemeClr val="bg1"/>
                </a:solidFill>
              </a:rPr>
              <a:t>Broad</a:t>
            </a:r>
          </a:p>
        </p:txBody>
      </p:sp>
      <p:sp>
        <p:nvSpPr>
          <p:cNvPr id="17" name="Up Arrow 16"/>
          <p:cNvSpPr/>
          <p:nvPr/>
        </p:nvSpPr>
        <p:spPr>
          <a:xfrm>
            <a:off x="3520978" y="5229273"/>
            <a:ext cx="143933" cy="496373"/>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8241531" y="5049900"/>
            <a:ext cx="220134" cy="32610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40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Mindfulness-Based Attention Training (MBAT)</a:t>
            </a:r>
          </a:p>
        </p:txBody>
      </p:sp>
      <p:sp>
        <p:nvSpPr>
          <p:cNvPr id="5" name="Slide Number Placeholder 4"/>
          <p:cNvSpPr>
            <a:spLocks noGrp="1"/>
          </p:cNvSpPr>
          <p:nvPr>
            <p:ph type="sldNum" sz="quarter" idx="12"/>
          </p:nvPr>
        </p:nvSpPr>
        <p:spPr>
          <a:xfrm>
            <a:off x="9277350" y="6527180"/>
            <a:ext cx="2743200" cy="365125"/>
          </a:xfrm>
        </p:spPr>
        <p:txBody>
          <a:bodyPr/>
          <a:lstStyle/>
          <a:p>
            <a:fld id="{711354D6-6B94-4B1D-B059-47B97417F8BB}" type="slidenum">
              <a:rPr lang="en-US" smtClean="0"/>
              <a:t>12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84484424"/>
              </p:ext>
            </p:extLst>
          </p:nvPr>
        </p:nvGraphicFramePr>
        <p:xfrm>
          <a:off x="160676" y="1029829"/>
          <a:ext cx="11870647" cy="4881697"/>
        </p:xfrm>
        <a:graphic>
          <a:graphicData uri="http://schemas.openxmlformats.org/drawingml/2006/table">
            <a:tbl>
              <a:tblPr firstRow="1" bandRow="1">
                <a:tableStyleId>{5C22544A-7EE6-4342-B048-85BDC9FD1C3A}</a:tableStyleId>
              </a:tblPr>
              <a:tblGrid>
                <a:gridCol w="6041036">
                  <a:extLst>
                    <a:ext uri="{9D8B030D-6E8A-4147-A177-3AD203B41FA5}">
                      <a16:colId xmlns:a16="http://schemas.microsoft.com/office/drawing/2014/main" val="2825073848"/>
                    </a:ext>
                  </a:extLst>
                </a:gridCol>
                <a:gridCol w="2293495">
                  <a:extLst>
                    <a:ext uri="{9D8B030D-6E8A-4147-A177-3AD203B41FA5}">
                      <a16:colId xmlns:a16="http://schemas.microsoft.com/office/drawing/2014/main" val="1207433563"/>
                    </a:ext>
                  </a:extLst>
                </a:gridCol>
                <a:gridCol w="3536116">
                  <a:extLst>
                    <a:ext uri="{9D8B030D-6E8A-4147-A177-3AD203B41FA5}">
                      <a16:colId xmlns:a16="http://schemas.microsoft.com/office/drawing/2014/main" val="3489040044"/>
                    </a:ext>
                  </a:extLst>
                </a:gridCol>
              </a:tblGrid>
              <a:tr h="428270">
                <a:tc>
                  <a:txBody>
                    <a:bodyPr/>
                    <a:lstStyle/>
                    <a:p>
                      <a:r>
                        <a:rPr lang="en-US" sz="2400" b="1" baseline="0" dirty="0">
                          <a:latin typeface="+mn-lt"/>
                        </a:rPr>
                        <a:t>Focus of Psycho-Educational Content </a:t>
                      </a:r>
                      <a:endParaRPr lang="en-US" sz="2000" b="1" dirty="0">
                        <a:latin typeface="+mn-lt"/>
                      </a:endParaRPr>
                    </a:p>
                  </a:txBody>
                  <a:tcPr marL="119274" marR="11927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en-US" sz="2400" b="1" dirty="0">
                          <a:latin typeface="+mn-lt"/>
                        </a:rPr>
                        <a:t>Formal</a:t>
                      </a:r>
                    </a:p>
                    <a:p>
                      <a:r>
                        <a:rPr lang="en-US" sz="2400" b="1" dirty="0">
                          <a:latin typeface="+mn-lt"/>
                        </a:rPr>
                        <a:t>Practices</a:t>
                      </a:r>
                    </a:p>
                  </a:txBody>
                  <a:tcPr marL="119274" marR="11927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en-US" sz="2400" b="1" dirty="0">
                          <a:latin typeface="+mn-lt"/>
                        </a:rPr>
                        <a:t>Embedded Practices for “In-the-Moment”</a:t>
                      </a:r>
                    </a:p>
                  </a:txBody>
                  <a:tcPr marL="119274" marR="11927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944427977"/>
                  </a:ext>
                </a:extLst>
              </a:tr>
              <a:tr h="999296">
                <a:tc>
                  <a:txBody>
                    <a:bodyPr/>
                    <a:lstStyle/>
                    <a:p>
                      <a:r>
                        <a:rPr lang="en-US" sz="2400" dirty="0">
                          <a:latin typeface="+mn-lt"/>
                        </a:rPr>
                        <a:t>Enhance concentration</a:t>
                      </a:r>
                      <a:r>
                        <a:rPr lang="en-US" sz="2400" baseline="0" dirty="0">
                          <a:latin typeface="+mn-lt"/>
                        </a:rPr>
                        <a:t>, focused </a:t>
                      </a:r>
                      <a:r>
                        <a:rPr lang="en-US" sz="2400" dirty="0">
                          <a:latin typeface="+mn-lt"/>
                        </a:rPr>
                        <a:t>attention, and</a:t>
                      </a:r>
                      <a:r>
                        <a:rPr lang="en-US" sz="2400" baseline="0" dirty="0">
                          <a:latin typeface="+mn-lt"/>
                        </a:rPr>
                        <a:t> brain fitness</a:t>
                      </a:r>
                      <a:endParaRPr lang="en-US" sz="2400" dirty="0">
                        <a:latin typeface="+mn-lt"/>
                      </a:endParaRPr>
                    </a:p>
                  </a:txBody>
                  <a:tcPr marL="119274" marR="119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400" b="0" dirty="0">
                          <a:latin typeface="+mn-lt"/>
                        </a:rPr>
                        <a:t>Concentration</a:t>
                      </a:r>
                      <a:r>
                        <a:rPr lang="en-US" sz="2400" b="0" baseline="0" dirty="0">
                          <a:latin typeface="+mn-lt"/>
                        </a:rPr>
                        <a:t> (on Breath)</a:t>
                      </a:r>
                      <a:endParaRPr lang="en-US" sz="2400" b="0" dirty="0">
                        <a:latin typeface="+mn-lt"/>
                      </a:endParaRPr>
                    </a:p>
                  </a:txBody>
                  <a:tcPr marL="119274" marR="119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400" dirty="0">
                          <a:latin typeface="+mn-lt"/>
                        </a:rPr>
                        <a:t>Mind at Attention</a:t>
                      </a:r>
                    </a:p>
                  </a:txBody>
                  <a:tcPr marL="119274" marR="119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2689213"/>
                  </a:ext>
                </a:extLst>
              </a:tr>
              <a:tr h="843241">
                <a:tc>
                  <a:txBody>
                    <a:bodyPr/>
                    <a:lstStyle/>
                    <a:p>
                      <a:r>
                        <a:rPr lang="en-US" sz="2400" baseline="0" dirty="0">
                          <a:latin typeface="+mn-lt"/>
                        </a:rPr>
                        <a:t>Sustain </a:t>
                      </a:r>
                      <a:r>
                        <a:rPr lang="en-US" sz="2400" dirty="0">
                          <a:latin typeface="+mn-lt"/>
                        </a:rPr>
                        <a:t>attention on the body</a:t>
                      </a:r>
                      <a:r>
                        <a:rPr lang="en-US" sz="2400" baseline="0" dirty="0">
                          <a:latin typeface="+mn-lt"/>
                        </a:rPr>
                        <a:t> with nonjudgmental awareness</a:t>
                      </a:r>
                      <a:endParaRPr lang="en-US" sz="2400" dirty="0">
                        <a:latin typeface="+mn-lt"/>
                      </a:endParaRPr>
                    </a:p>
                  </a:txBody>
                  <a:tcPr marL="119274" marR="119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400" b="0" dirty="0">
                          <a:latin typeface="+mn-lt"/>
                        </a:rPr>
                        <a:t>Body</a:t>
                      </a:r>
                      <a:r>
                        <a:rPr lang="en-US" sz="2400" b="0" baseline="0" dirty="0">
                          <a:latin typeface="+mn-lt"/>
                        </a:rPr>
                        <a:t> Scan</a:t>
                      </a:r>
                      <a:endParaRPr lang="en-US" sz="2400" b="0" dirty="0">
                        <a:latin typeface="+mn-lt"/>
                      </a:endParaRPr>
                    </a:p>
                  </a:txBody>
                  <a:tcPr marL="119274" marR="119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400" dirty="0">
                          <a:latin typeface="+mn-lt"/>
                        </a:rPr>
                        <a:t>Mind at Rest</a:t>
                      </a:r>
                    </a:p>
                  </a:txBody>
                  <a:tcPr marL="119274" marR="119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00850491"/>
                  </a:ext>
                </a:extLst>
              </a:tr>
              <a:tr h="1113501">
                <a:tc>
                  <a:txBody>
                    <a:bodyPr/>
                    <a:lstStyle/>
                    <a:p>
                      <a:r>
                        <a:rPr lang="en-US" sz="2400" dirty="0">
                          <a:latin typeface="+mn-lt"/>
                        </a:rPr>
                        <a:t>Foster situational awareness by observing</a:t>
                      </a:r>
                      <a:r>
                        <a:rPr lang="en-US" sz="2400" baseline="0" dirty="0">
                          <a:latin typeface="+mn-lt"/>
                        </a:rPr>
                        <a:t> sensory and mental experiences</a:t>
                      </a:r>
                      <a:endParaRPr lang="en-US" sz="2400" dirty="0">
                        <a:latin typeface="+mn-lt"/>
                      </a:endParaRPr>
                    </a:p>
                  </a:txBody>
                  <a:tcPr marL="119274" marR="119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400" b="0" dirty="0">
                          <a:latin typeface="+mn-lt"/>
                        </a:rPr>
                        <a:t>Open</a:t>
                      </a:r>
                      <a:r>
                        <a:rPr lang="en-US" sz="2400" b="0" baseline="0" dirty="0">
                          <a:latin typeface="+mn-lt"/>
                        </a:rPr>
                        <a:t> Monitoring</a:t>
                      </a:r>
                      <a:endParaRPr lang="en-US" sz="2400" b="0" dirty="0">
                        <a:latin typeface="+mn-lt"/>
                      </a:endParaRPr>
                    </a:p>
                  </a:txBody>
                  <a:tcPr marL="119274" marR="119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400" dirty="0">
                          <a:latin typeface="+mn-lt"/>
                        </a:rPr>
                        <a:t>Mind at Ease</a:t>
                      </a:r>
                    </a:p>
                  </a:txBody>
                  <a:tcPr marL="119274" marR="119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01258548"/>
                  </a:ext>
                </a:extLst>
              </a:tr>
              <a:tr h="1102699">
                <a:tc>
                  <a:txBody>
                    <a:bodyPr/>
                    <a:lstStyle/>
                    <a:p>
                      <a:r>
                        <a:rPr lang="en-US" sz="2400" dirty="0">
                          <a:latin typeface="+mn-lt"/>
                        </a:rPr>
                        <a:t>Develop </a:t>
                      </a:r>
                      <a:r>
                        <a:rPr lang="en-US" sz="2400" baseline="0" dirty="0">
                          <a:latin typeface="+mn-lt"/>
                        </a:rPr>
                        <a:t>team cohesion by o</a:t>
                      </a:r>
                      <a:r>
                        <a:rPr lang="en-US" sz="2400" dirty="0">
                          <a:latin typeface="+mn-lt"/>
                        </a:rPr>
                        <a:t>ffering</a:t>
                      </a:r>
                      <a:r>
                        <a:rPr lang="en-US" sz="2400" baseline="0" dirty="0">
                          <a:latin typeface="+mn-lt"/>
                        </a:rPr>
                        <a:t> </a:t>
                      </a:r>
                      <a:r>
                        <a:rPr lang="en-US" sz="2400" dirty="0">
                          <a:latin typeface="+mn-lt"/>
                        </a:rPr>
                        <a:t>positive statements to self and others</a:t>
                      </a:r>
                    </a:p>
                  </a:txBody>
                  <a:tcPr marL="119274" marR="119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400" b="0" dirty="0">
                          <a:latin typeface="+mn-lt"/>
                        </a:rPr>
                        <a:t>Connection</a:t>
                      </a:r>
                    </a:p>
                  </a:txBody>
                  <a:tcPr marL="119274" marR="119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400" dirty="0">
                          <a:latin typeface="+mn-lt"/>
                        </a:rPr>
                        <a:t>One</a:t>
                      </a:r>
                      <a:r>
                        <a:rPr lang="en-US" sz="2400" baseline="0" dirty="0">
                          <a:latin typeface="+mn-lt"/>
                        </a:rPr>
                        <a:t> Breath Connect</a:t>
                      </a:r>
                      <a:endParaRPr lang="en-US" sz="2400" dirty="0">
                        <a:latin typeface="+mn-lt"/>
                      </a:endParaRPr>
                    </a:p>
                  </a:txBody>
                  <a:tcPr marL="119274" marR="119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0561486"/>
                  </a:ext>
                </a:extLst>
              </a:tr>
            </a:tbl>
          </a:graphicData>
        </a:graphic>
      </p:graphicFrame>
      <p:sp>
        <p:nvSpPr>
          <p:cNvPr id="7" name="Footer Placeholder 2"/>
          <p:cNvSpPr>
            <a:spLocks noGrp="1"/>
          </p:cNvSpPr>
          <p:nvPr>
            <p:ph type="ftr" sz="quarter" idx="11"/>
          </p:nvPr>
        </p:nvSpPr>
        <p:spPr>
          <a:xfrm>
            <a:off x="4038600" y="6523516"/>
            <a:ext cx="4114800" cy="365125"/>
          </a:xfrm>
        </p:spPr>
        <p:txBody>
          <a:bodyPr/>
          <a:lstStyle/>
          <a:p>
            <a:r>
              <a:rPr lang="en-US" dirty="0"/>
              <a:t>CUI</a:t>
            </a:r>
          </a:p>
        </p:txBody>
      </p:sp>
    </p:spTree>
    <p:extLst>
      <p:ext uri="{BB962C8B-B14F-4D97-AF65-F5344CB8AC3E}">
        <p14:creationId xmlns:p14="http://schemas.microsoft.com/office/powerpoint/2010/main" val="260832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0886" y="204540"/>
            <a:ext cx="11010228" cy="699399"/>
          </a:xfrm>
        </p:spPr>
        <p:txBody>
          <a:bodyPr>
            <a:noAutofit/>
          </a:bodyPr>
          <a:lstStyle/>
          <a:p>
            <a:r>
              <a:rPr lang="en-US" dirty="0"/>
              <a:t>Mindfulness Operational Outcomes Study</a:t>
            </a:r>
          </a:p>
        </p:txBody>
      </p:sp>
      <p:sp>
        <p:nvSpPr>
          <p:cNvPr id="3" name="Footer Placeholder 2"/>
          <p:cNvSpPr>
            <a:spLocks noGrp="1"/>
          </p:cNvSpPr>
          <p:nvPr>
            <p:ph type="ftr" sz="quarter" idx="11"/>
          </p:nvPr>
        </p:nvSpPr>
        <p:spPr/>
        <p:txBody>
          <a:bodyPr/>
          <a:lstStyle/>
          <a:p>
            <a:r>
              <a:rPr lang="en-US" dirty="0"/>
              <a:t>CUI</a:t>
            </a:r>
          </a:p>
        </p:txBody>
      </p:sp>
      <p:sp>
        <p:nvSpPr>
          <p:cNvPr id="4" name="Slide Number Placeholder 3"/>
          <p:cNvSpPr>
            <a:spLocks noGrp="1"/>
          </p:cNvSpPr>
          <p:nvPr>
            <p:ph type="sldNum" sz="quarter" idx="12"/>
          </p:nvPr>
        </p:nvSpPr>
        <p:spPr>
          <a:xfrm>
            <a:off x="3882390" y="6218164"/>
            <a:ext cx="2743200" cy="365125"/>
          </a:xfrm>
        </p:spPr>
        <p:txBody>
          <a:bodyPr/>
          <a:lstStyle/>
          <a:p>
            <a:fld id="{711354D6-6B94-4B1D-B059-47B97417F8BB}" type="slidenum">
              <a:rPr lang="en-US" smtClean="0"/>
              <a:t>13</a:t>
            </a:fld>
            <a:endParaRPr lang="en-US"/>
          </a:p>
        </p:txBody>
      </p:sp>
      <p:sp>
        <p:nvSpPr>
          <p:cNvPr id="5" name="Footer Placeholder 2"/>
          <p:cNvSpPr txBox="1">
            <a:spLocks/>
          </p:cNvSpPr>
          <p:nvPr/>
        </p:nvSpPr>
        <p:spPr>
          <a:xfrm>
            <a:off x="4038600" y="6523516"/>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CUI</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7600" y="1099135"/>
            <a:ext cx="5653428" cy="500668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1028" y="1153842"/>
            <a:ext cx="5819563" cy="4758970"/>
          </a:xfrm>
          <a:prstGeom prst="rect">
            <a:avLst/>
          </a:prstGeom>
        </p:spPr>
      </p:pic>
      <p:sp>
        <p:nvSpPr>
          <p:cNvPr id="11" name="TextBox 10"/>
          <p:cNvSpPr txBox="1"/>
          <p:nvPr/>
        </p:nvSpPr>
        <p:spPr>
          <a:xfrm>
            <a:off x="7056120" y="5869949"/>
            <a:ext cx="4744471" cy="369332"/>
          </a:xfrm>
          <a:prstGeom prst="rect">
            <a:avLst/>
          </a:prstGeom>
          <a:noFill/>
        </p:spPr>
        <p:txBody>
          <a:bodyPr wrap="square" rtlCol="0">
            <a:spAutoFit/>
          </a:bodyPr>
          <a:lstStyle/>
          <a:p>
            <a:r>
              <a:rPr lang="en-US" dirty="0"/>
              <a:t>Nassif et al. (2021) in </a:t>
            </a:r>
            <a:r>
              <a:rPr lang="en-US" i="1" dirty="0"/>
              <a:t>Military Medicine</a:t>
            </a:r>
          </a:p>
        </p:txBody>
      </p:sp>
      <p:sp>
        <p:nvSpPr>
          <p:cNvPr id="12" name="Slide Number Placeholder 4"/>
          <p:cNvSpPr txBox="1">
            <a:spLocks/>
          </p:cNvSpPr>
          <p:nvPr/>
        </p:nvSpPr>
        <p:spPr>
          <a:xfrm>
            <a:off x="9277350" y="65271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1354D6-6B94-4B1D-B059-47B97417F8BB}" type="slidenum">
              <a:rPr lang="en-US" smtClean="0"/>
              <a:pPr/>
              <a:t>13</a:t>
            </a:fld>
            <a:endParaRPr lang="en-US" dirty="0"/>
          </a:p>
        </p:txBody>
      </p:sp>
    </p:spTree>
    <p:extLst>
      <p:ext uri="{BB962C8B-B14F-4D97-AF65-F5344CB8AC3E}">
        <p14:creationId xmlns:p14="http://schemas.microsoft.com/office/powerpoint/2010/main" val="12727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8374" y="6611779"/>
            <a:ext cx="405880" cy="246221"/>
          </a:xfrm>
          <a:prstGeom prst="rect">
            <a:avLst/>
          </a:prstGeom>
        </p:spPr>
        <p:txBody>
          <a:bodyPr wrap="none">
            <a:spAutoFit/>
          </a:bodyPr>
          <a:lstStyle/>
          <a:p>
            <a:pPr lvl="0" algn="ctr"/>
            <a:r>
              <a:rPr lang="en-US" sz="1000" dirty="0">
                <a:solidFill>
                  <a:prstClr val="white"/>
                </a:solidFill>
                <a:latin typeface="Arial" panose="020B0604020202020204" pitchFamily="34" charset="0"/>
                <a:cs typeface="Arial" panose="020B0604020202020204" pitchFamily="34" charset="0"/>
              </a:rPr>
              <a:t>CUI</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976804"/>
            <a:ext cx="4075044" cy="280851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37435" y="1973900"/>
            <a:ext cx="4154565" cy="2811420"/>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75045" y="1974832"/>
            <a:ext cx="4055171" cy="2810487"/>
          </a:xfrm>
          <a:prstGeom prst="rect">
            <a:avLst/>
          </a:prstGeom>
        </p:spPr>
      </p:pic>
      <p:sp>
        <p:nvSpPr>
          <p:cNvPr id="3" name="Title 2"/>
          <p:cNvSpPr>
            <a:spLocks noGrp="1"/>
          </p:cNvSpPr>
          <p:nvPr>
            <p:ph type="title"/>
          </p:nvPr>
        </p:nvSpPr>
        <p:spPr>
          <a:xfrm>
            <a:off x="844830" y="710971"/>
            <a:ext cx="10515600" cy="699399"/>
          </a:xfrm>
        </p:spPr>
        <p:txBody>
          <a:bodyPr>
            <a:noAutofit/>
          </a:bodyPr>
          <a:lstStyle/>
          <a:p>
            <a:r>
              <a:rPr lang="en-US" dirty="0"/>
              <a:t>Mindfulness and Yoga </a:t>
            </a:r>
            <a:br>
              <a:rPr lang="en-US" dirty="0"/>
            </a:br>
            <a:r>
              <a:rPr lang="en-US" dirty="0"/>
              <a:t>in Basic Combat Training</a:t>
            </a:r>
          </a:p>
        </p:txBody>
      </p:sp>
      <p:sp>
        <p:nvSpPr>
          <p:cNvPr id="10" name="Slide Number Placeholder 4"/>
          <p:cNvSpPr>
            <a:spLocks noGrp="1"/>
          </p:cNvSpPr>
          <p:nvPr>
            <p:ph type="sldNum" sz="quarter" idx="12"/>
          </p:nvPr>
        </p:nvSpPr>
        <p:spPr>
          <a:xfrm>
            <a:off x="9277350" y="6527171"/>
            <a:ext cx="2743200" cy="365125"/>
          </a:xfrm>
        </p:spPr>
        <p:txBody>
          <a:bodyPr/>
          <a:lstStyle/>
          <a:p>
            <a:fld id="{711354D6-6B94-4B1D-B059-47B97417F8BB}" type="slidenum">
              <a:rPr lang="en-US" smtClean="0"/>
              <a:t>14</a:t>
            </a:fld>
            <a:endParaRPr lang="en-US" dirty="0"/>
          </a:p>
        </p:txBody>
      </p:sp>
    </p:spTree>
    <p:extLst>
      <p:ext uri="{BB962C8B-B14F-4D97-AF65-F5344CB8AC3E}">
        <p14:creationId xmlns:p14="http://schemas.microsoft.com/office/powerpoint/2010/main" val="2330195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a:extLst>
              <a:ext uri="{FF2B5EF4-FFF2-40B4-BE49-F238E27FC236}">
                <a16:creationId xmlns:a16="http://schemas.microsoft.com/office/drawing/2014/main" id="{449AFAE5-B2C6-0340-B093-B3A1B6D47095}"/>
              </a:ext>
            </a:extLst>
          </p:cNvPr>
          <p:cNvSpPr/>
          <p:nvPr/>
        </p:nvSpPr>
        <p:spPr bwMode="auto">
          <a:xfrm rot="16200000">
            <a:off x="6006017" y="3645554"/>
            <a:ext cx="309736" cy="534259"/>
          </a:xfrm>
          <a:prstGeom prst="downArrow">
            <a:avLst/>
          </a:prstGeom>
          <a:solidFill>
            <a:schemeClr val="tx1">
              <a:lumMod val="85000"/>
              <a:lumOff val="15000"/>
            </a:schemeClr>
          </a:solidFill>
          <a:ln w="12700" cap="flat" cmpd="sng" algn="ctr">
            <a:noFill/>
            <a:prstDash val="solid"/>
            <a:miter lim="800000"/>
          </a:ln>
          <a:effectLst/>
        </p:spPr>
        <p:txBody>
          <a:bodyPr anchor="ctr"/>
          <a:lstStyle/>
          <a:p>
            <a:pPr algn="ctr" defTabSz="914377">
              <a:defRPr/>
            </a:pPr>
            <a:endParaRPr lang="en-US" kern="0">
              <a:solidFill>
                <a:prstClr val="white"/>
              </a:solidFill>
              <a:latin typeface="Calibri" panose="020F0502020204030204"/>
            </a:endParaRPr>
          </a:p>
        </p:txBody>
      </p:sp>
      <p:sp>
        <p:nvSpPr>
          <p:cNvPr id="23" name="Down Arrow 22">
            <a:extLst>
              <a:ext uri="{FF2B5EF4-FFF2-40B4-BE49-F238E27FC236}">
                <a16:creationId xmlns:a16="http://schemas.microsoft.com/office/drawing/2014/main" id="{449AFAE5-B2C6-0340-B093-B3A1B6D47095}"/>
              </a:ext>
            </a:extLst>
          </p:cNvPr>
          <p:cNvSpPr/>
          <p:nvPr/>
        </p:nvSpPr>
        <p:spPr bwMode="auto">
          <a:xfrm rot="16200000">
            <a:off x="6013378" y="2270002"/>
            <a:ext cx="309736" cy="534258"/>
          </a:xfrm>
          <a:prstGeom prst="downArrow">
            <a:avLst/>
          </a:prstGeom>
          <a:solidFill>
            <a:schemeClr val="tx1">
              <a:lumMod val="85000"/>
              <a:lumOff val="15000"/>
            </a:schemeClr>
          </a:solidFill>
          <a:ln w="12700" cap="flat" cmpd="sng" algn="ctr">
            <a:noFill/>
            <a:prstDash val="solid"/>
            <a:miter lim="800000"/>
          </a:ln>
          <a:effectLst/>
        </p:spPr>
        <p:txBody>
          <a:bodyPr anchor="ctr"/>
          <a:lstStyle/>
          <a:p>
            <a:pPr algn="ctr" defTabSz="914377">
              <a:defRPr/>
            </a:pPr>
            <a:endParaRPr lang="en-US" kern="0">
              <a:solidFill>
                <a:prstClr val="white"/>
              </a:solidFill>
              <a:latin typeface="Calibri" panose="020F0502020204030204"/>
            </a:endParaRPr>
          </a:p>
        </p:txBody>
      </p:sp>
      <p:sp>
        <p:nvSpPr>
          <p:cNvPr id="42" name="Rounded Rectangle 41">
            <a:extLst>
              <a:ext uri="{FF2B5EF4-FFF2-40B4-BE49-F238E27FC236}">
                <a16:creationId xmlns:a16="http://schemas.microsoft.com/office/drawing/2014/main" id="{21F246C6-69B7-E549-A176-2363A067A6C9}"/>
              </a:ext>
            </a:extLst>
          </p:cNvPr>
          <p:cNvSpPr/>
          <p:nvPr/>
        </p:nvSpPr>
        <p:spPr>
          <a:xfrm>
            <a:off x="6444884" y="1812031"/>
            <a:ext cx="822078" cy="2805977"/>
          </a:xfrm>
          <a:prstGeom prst="roundRect">
            <a:avLst/>
          </a:prstGeom>
          <a:solidFill>
            <a:srgbClr val="7C3637"/>
          </a:solidFill>
          <a:ln w="9525" cap="flat" cmpd="sng" algn="ctr">
            <a:noFill/>
            <a:prstDash val="solid"/>
          </a:ln>
          <a:effectLst>
            <a:outerShdw blurRad="40000" dist="20000" dir="5400000" rotWithShape="0">
              <a:srgbClr val="000000">
                <a:alpha val="38000"/>
              </a:srgbClr>
            </a:outerShdw>
          </a:effectLst>
        </p:spPr>
        <p:txBody>
          <a:bodyPr rtlCol="0" anchor="ctr"/>
          <a:lstStyle/>
          <a:p>
            <a:pPr algn="ctr"/>
            <a:r>
              <a:rPr lang="en-US" b="1" dirty="0">
                <a:solidFill>
                  <a:schemeClr val="bg1"/>
                </a:solidFill>
              </a:rPr>
              <a:t>T2</a:t>
            </a:r>
          </a:p>
          <a:p>
            <a:pPr algn="ctr"/>
            <a:r>
              <a:rPr lang="en-US" sz="1200" b="1" dirty="0">
                <a:solidFill>
                  <a:schemeClr val="bg1"/>
                </a:solidFill>
              </a:rPr>
              <a:t>survey</a:t>
            </a:r>
          </a:p>
        </p:txBody>
      </p:sp>
      <p:sp>
        <p:nvSpPr>
          <p:cNvPr id="11" name="TextBox 10">
            <a:extLst>
              <a:ext uri="{FF2B5EF4-FFF2-40B4-BE49-F238E27FC236}">
                <a16:creationId xmlns:a16="http://schemas.microsoft.com/office/drawing/2014/main" id="{E5DD0646-B046-634F-BC39-4851A00D0F6F}"/>
              </a:ext>
            </a:extLst>
          </p:cNvPr>
          <p:cNvSpPr txBox="1"/>
          <p:nvPr/>
        </p:nvSpPr>
        <p:spPr>
          <a:xfrm>
            <a:off x="595505" y="4720450"/>
            <a:ext cx="2329801" cy="369332"/>
          </a:xfrm>
          <a:prstGeom prst="rect">
            <a:avLst/>
          </a:prstGeom>
          <a:noFill/>
        </p:spPr>
        <p:txBody>
          <a:bodyPr wrap="square" rtlCol="0">
            <a:spAutoFit/>
          </a:bodyPr>
          <a:lstStyle/>
          <a:p>
            <a:pPr algn="ctr"/>
            <a:r>
              <a:rPr lang="en-US" dirty="0"/>
              <a:t>Baseline</a:t>
            </a:r>
          </a:p>
        </p:txBody>
      </p:sp>
      <p:sp>
        <p:nvSpPr>
          <p:cNvPr id="49" name="TextBox 48">
            <a:extLst>
              <a:ext uri="{FF2B5EF4-FFF2-40B4-BE49-F238E27FC236}">
                <a16:creationId xmlns:a16="http://schemas.microsoft.com/office/drawing/2014/main" id="{8759EC6B-D684-0148-B9D8-1DB607CB88C8}"/>
              </a:ext>
            </a:extLst>
          </p:cNvPr>
          <p:cNvSpPr txBox="1"/>
          <p:nvPr/>
        </p:nvSpPr>
        <p:spPr>
          <a:xfrm>
            <a:off x="10857261" y="4737398"/>
            <a:ext cx="1292468" cy="369332"/>
          </a:xfrm>
          <a:prstGeom prst="rect">
            <a:avLst/>
          </a:prstGeom>
          <a:noFill/>
          <a:ln>
            <a:noFill/>
          </a:ln>
        </p:spPr>
        <p:txBody>
          <a:bodyPr wrap="square" rtlCol="0">
            <a:spAutoFit/>
          </a:bodyPr>
          <a:lstStyle/>
          <a:p>
            <a:pPr algn="ctr"/>
            <a:r>
              <a:rPr lang="en-US" dirty="0"/>
              <a:t>Follow-up</a:t>
            </a:r>
          </a:p>
        </p:txBody>
      </p:sp>
      <p:sp>
        <p:nvSpPr>
          <p:cNvPr id="3" name="Title 2"/>
          <p:cNvSpPr>
            <a:spLocks noGrp="1"/>
          </p:cNvSpPr>
          <p:nvPr>
            <p:ph type="title"/>
          </p:nvPr>
        </p:nvSpPr>
        <p:spPr/>
        <p:txBody>
          <a:bodyPr/>
          <a:lstStyle/>
          <a:p>
            <a:r>
              <a:rPr lang="en-US" dirty="0"/>
              <a:t>Study Design</a:t>
            </a:r>
          </a:p>
        </p:txBody>
      </p:sp>
      <p:sp>
        <p:nvSpPr>
          <p:cNvPr id="24" name="Rounded Rectangle 23">
            <a:extLst>
              <a:ext uri="{FF2B5EF4-FFF2-40B4-BE49-F238E27FC236}">
                <a16:creationId xmlns:a16="http://schemas.microsoft.com/office/drawing/2014/main" id="{21F246C6-69B7-E549-A176-2363A067A6C9}"/>
              </a:ext>
            </a:extLst>
          </p:cNvPr>
          <p:cNvSpPr/>
          <p:nvPr/>
        </p:nvSpPr>
        <p:spPr>
          <a:xfrm>
            <a:off x="7525334" y="1797918"/>
            <a:ext cx="781117" cy="2805977"/>
          </a:xfrm>
          <a:prstGeom prst="roundRect">
            <a:avLst/>
          </a:prstGeom>
          <a:solidFill>
            <a:schemeClr val="bg1"/>
          </a:solidFill>
          <a:ln w="9525"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algn="ctr"/>
            <a:r>
              <a:rPr lang="en-US" b="1" dirty="0"/>
              <a:t>T3</a:t>
            </a:r>
          </a:p>
          <a:p>
            <a:pPr algn="ctr"/>
            <a:r>
              <a:rPr lang="en-US" sz="1200" b="1" dirty="0"/>
              <a:t>survey</a:t>
            </a:r>
          </a:p>
        </p:txBody>
      </p:sp>
      <p:sp>
        <p:nvSpPr>
          <p:cNvPr id="27" name="Rounded Rectangle 26">
            <a:extLst>
              <a:ext uri="{FF2B5EF4-FFF2-40B4-BE49-F238E27FC236}">
                <a16:creationId xmlns:a16="http://schemas.microsoft.com/office/drawing/2014/main" id="{21F246C6-69B7-E549-A176-2363A067A6C9}"/>
              </a:ext>
            </a:extLst>
          </p:cNvPr>
          <p:cNvSpPr/>
          <p:nvPr/>
        </p:nvSpPr>
        <p:spPr>
          <a:xfrm>
            <a:off x="8560702" y="1812031"/>
            <a:ext cx="781117" cy="2805977"/>
          </a:xfrm>
          <a:prstGeom prst="roundRect">
            <a:avLst/>
          </a:prstGeom>
          <a:solidFill>
            <a:schemeClr val="accent1"/>
          </a:solidFill>
          <a:ln w="9525" cap="flat" cmpd="sng" algn="ctr">
            <a:noFill/>
            <a:prstDash val="solid"/>
          </a:ln>
          <a:effectLst>
            <a:outerShdw blurRad="40000" dist="20000" dir="5400000" rotWithShape="0">
              <a:srgbClr val="000000">
                <a:alpha val="38000"/>
              </a:srgbClr>
            </a:outerShdw>
          </a:effectLst>
        </p:spPr>
        <p:txBody>
          <a:bodyPr rtlCol="0" anchor="ctr"/>
          <a:lstStyle/>
          <a:p>
            <a:pPr algn="ctr"/>
            <a:r>
              <a:rPr lang="en-US" b="1" dirty="0">
                <a:solidFill>
                  <a:schemeClr val="bg1"/>
                </a:solidFill>
              </a:rPr>
              <a:t>T4 </a:t>
            </a:r>
            <a:r>
              <a:rPr lang="en-US" sz="1200" b="1" dirty="0">
                <a:solidFill>
                  <a:schemeClr val="bg1"/>
                </a:solidFill>
              </a:rPr>
              <a:t>survey</a:t>
            </a:r>
            <a:endParaRPr lang="en-US" b="1" dirty="0">
              <a:solidFill>
                <a:schemeClr val="bg1"/>
              </a:solidFill>
            </a:endParaRPr>
          </a:p>
        </p:txBody>
      </p:sp>
      <p:sp>
        <p:nvSpPr>
          <p:cNvPr id="29" name="Rounded Rectangle 28">
            <a:extLst>
              <a:ext uri="{FF2B5EF4-FFF2-40B4-BE49-F238E27FC236}">
                <a16:creationId xmlns:a16="http://schemas.microsoft.com/office/drawing/2014/main" id="{21F246C6-69B7-E549-A176-2363A067A6C9}"/>
              </a:ext>
            </a:extLst>
          </p:cNvPr>
          <p:cNvSpPr/>
          <p:nvPr/>
        </p:nvSpPr>
        <p:spPr>
          <a:xfrm>
            <a:off x="11043263" y="1797918"/>
            <a:ext cx="819267" cy="2805977"/>
          </a:xfrm>
          <a:prstGeom prst="roundRect">
            <a:avLst/>
          </a:prstGeom>
          <a:solidFill>
            <a:srgbClr val="437D33"/>
          </a:solidFill>
          <a:ln w="9525" cap="flat" cmpd="sng" algn="ctr">
            <a:noFill/>
            <a:prstDash val="solid"/>
          </a:ln>
          <a:effectLst>
            <a:outerShdw blurRad="40000" dist="20000" dir="5400000" rotWithShape="0">
              <a:srgbClr val="000000">
                <a:alpha val="38000"/>
              </a:srgbClr>
            </a:outerShdw>
          </a:effectLst>
        </p:spPr>
        <p:txBody>
          <a:bodyPr rtlCol="0" anchor="ctr"/>
          <a:lstStyle/>
          <a:p>
            <a:pPr algn="ctr"/>
            <a:r>
              <a:rPr lang="en-US" b="1" dirty="0">
                <a:solidFill>
                  <a:schemeClr val="bg1"/>
                </a:solidFill>
              </a:rPr>
              <a:t>T5</a:t>
            </a:r>
          </a:p>
          <a:p>
            <a:pPr algn="ctr"/>
            <a:r>
              <a:rPr lang="en-US" sz="1200" b="1" dirty="0">
                <a:solidFill>
                  <a:schemeClr val="bg1"/>
                </a:solidFill>
              </a:rPr>
              <a:t>survey</a:t>
            </a:r>
          </a:p>
        </p:txBody>
      </p:sp>
      <p:sp>
        <p:nvSpPr>
          <p:cNvPr id="30" name="Down Arrow 29">
            <a:extLst>
              <a:ext uri="{FF2B5EF4-FFF2-40B4-BE49-F238E27FC236}">
                <a16:creationId xmlns:a16="http://schemas.microsoft.com/office/drawing/2014/main" id="{80A2D628-28FA-854D-99EF-877BE4588C00}"/>
              </a:ext>
            </a:extLst>
          </p:cNvPr>
          <p:cNvSpPr/>
          <p:nvPr/>
        </p:nvSpPr>
        <p:spPr bwMode="auto">
          <a:xfrm rot="16200000">
            <a:off x="6050593" y="2451890"/>
            <a:ext cx="359661" cy="6046311"/>
          </a:xfrm>
          <a:prstGeom prst="downArrow">
            <a:avLst/>
          </a:prstGeom>
          <a:solidFill>
            <a:schemeClr val="tx1">
              <a:lumMod val="85000"/>
              <a:lumOff val="15000"/>
            </a:schemeClr>
          </a:solidFill>
          <a:ln w="12700" cap="flat" cmpd="sng" algn="ctr">
            <a:noFill/>
            <a:prstDash val="solid"/>
            <a:miter lim="800000"/>
          </a:ln>
          <a:effectLst/>
        </p:spPr>
        <p:txBody>
          <a:bodyPr anchor="ctr"/>
          <a:lstStyle/>
          <a:p>
            <a:pPr algn="ctr" defTabSz="914377">
              <a:defRPr/>
            </a:pPr>
            <a:endParaRPr lang="en-US" kern="0">
              <a:solidFill>
                <a:prstClr val="white"/>
              </a:solidFill>
              <a:latin typeface="Calibri" panose="020F0502020204030204"/>
            </a:endParaRPr>
          </a:p>
        </p:txBody>
      </p:sp>
      <p:sp>
        <p:nvSpPr>
          <p:cNvPr id="31" name="TextBox 30"/>
          <p:cNvSpPr txBox="1"/>
          <p:nvPr/>
        </p:nvSpPr>
        <p:spPr>
          <a:xfrm>
            <a:off x="5620904" y="5646891"/>
            <a:ext cx="1399328" cy="369332"/>
          </a:xfrm>
          <a:prstGeom prst="rect">
            <a:avLst/>
          </a:prstGeom>
          <a:noFill/>
        </p:spPr>
        <p:txBody>
          <a:bodyPr wrap="square" rtlCol="0">
            <a:spAutoFit/>
          </a:bodyPr>
          <a:lstStyle/>
          <a:p>
            <a:r>
              <a:rPr lang="en-US" dirty="0"/>
              <a:t>9-10 Weeks</a:t>
            </a:r>
          </a:p>
        </p:txBody>
      </p:sp>
      <p:sp>
        <p:nvSpPr>
          <p:cNvPr id="33" name="TextBox 32"/>
          <p:cNvSpPr txBox="1"/>
          <p:nvPr/>
        </p:nvSpPr>
        <p:spPr>
          <a:xfrm>
            <a:off x="9371562" y="3368465"/>
            <a:ext cx="1576720" cy="646331"/>
          </a:xfrm>
          <a:prstGeom prst="rect">
            <a:avLst/>
          </a:prstGeom>
          <a:noFill/>
        </p:spPr>
        <p:txBody>
          <a:bodyPr wrap="square" rtlCol="0">
            <a:spAutoFit/>
          </a:bodyPr>
          <a:lstStyle/>
          <a:p>
            <a:pPr algn="ctr"/>
            <a:r>
              <a:rPr lang="en-US" dirty="0"/>
              <a:t>6-12 Months</a:t>
            </a:r>
          </a:p>
          <a:p>
            <a:pPr algn="ctr"/>
            <a:r>
              <a:rPr lang="en-US" dirty="0"/>
              <a:t>Post-BCT</a:t>
            </a:r>
          </a:p>
        </p:txBody>
      </p:sp>
      <p:sp>
        <p:nvSpPr>
          <p:cNvPr id="56" name="Down Arrow 55">
            <a:extLst>
              <a:ext uri="{FF2B5EF4-FFF2-40B4-BE49-F238E27FC236}">
                <a16:creationId xmlns:a16="http://schemas.microsoft.com/office/drawing/2014/main" id="{449AFAE5-B2C6-0340-B093-B3A1B6D47095}"/>
              </a:ext>
            </a:extLst>
          </p:cNvPr>
          <p:cNvSpPr/>
          <p:nvPr/>
        </p:nvSpPr>
        <p:spPr bwMode="auto">
          <a:xfrm rot="16200000">
            <a:off x="10047869" y="2500202"/>
            <a:ext cx="319087" cy="1496854"/>
          </a:xfrm>
          <a:prstGeom prst="downArrow">
            <a:avLst/>
          </a:prstGeom>
          <a:solidFill>
            <a:schemeClr val="tx1"/>
          </a:solidFill>
          <a:ln w="12700" cap="flat" cmpd="sng" algn="ctr">
            <a:noFill/>
            <a:prstDash val="solid"/>
            <a:miter lim="800000"/>
          </a:ln>
          <a:effectLst/>
        </p:spPr>
        <p:txBody>
          <a:bodyPr anchor="ctr"/>
          <a:lstStyle/>
          <a:p>
            <a:pPr algn="ctr" defTabSz="914377">
              <a:defRPr/>
            </a:pPr>
            <a:endParaRPr lang="en-US" kern="0">
              <a:solidFill>
                <a:prstClr val="white"/>
              </a:solidFill>
              <a:latin typeface="Calibri" panose="020F0502020204030204"/>
            </a:endParaRPr>
          </a:p>
        </p:txBody>
      </p:sp>
      <p:sp>
        <p:nvSpPr>
          <p:cNvPr id="57" name="Down Arrow 56">
            <a:extLst>
              <a:ext uri="{FF2B5EF4-FFF2-40B4-BE49-F238E27FC236}">
                <a16:creationId xmlns:a16="http://schemas.microsoft.com/office/drawing/2014/main" id="{80A2D628-28FA-854D-99EF-877BE4588C00}"/>
              </a:ext>
            </a:extLst>
          </p:cNvPr>
          <p:cNvSpPr/>
          <p:nvPr/>
        </p:nvSpPr>
        <p:spPr bwMode="auto">
          <a:xfrm rot="16200000">
            <a:off x="3230599" y="2052773"/>
            <a:ext cx="288627" cy="842929"/>
          </a:xfrm>
          <a:prstGeom prst="downArrow">
            <a:avLst/>
          </a:prstGeom>
          <a:solidFill>
            <a:schemeClr val="tx1">
              <a:lumMod val="85000"/>
              <a:lumOff val="15000"/>
            </a:schemeClr>
          </a:solidFill>
          <a:ln w="12700" cap="flat" cmpd="sng" algn="ctr">
            <a:noFill/>
            <a:prstDash val="solid"/>
            <a:miter lim="800000"/>
          </a:ln>
          <a:effectLst/>
        </p:spPr>
        <p:txBody>
          <a:bodyPr anchor="ctr"/>
          <a:lstStyle/>
          <a:p>
            <a:pPr algn="ctr" defTabSz="914377">
              <a:defRPr/>
            </a:pPr>
            <a:endParaRPr lang="en-US" kern="0">
              <a:solidFill>
                <a:prstClr val="white"/>
              </a:solidFill>
              <a:latin typeface="Calibri" panose="020F0502020204030204"/>
            </a:endParaRPr>
          </a:p>
        </p:txBody>
      </p:sp>
      <p:sp>
        <p:nvSpPr>
          <p:cNvPr id="58" name="Down Arrow 57">
            <a:extLst>
              <a:ext uri="{FF2B5EF4-FFF2-40B4-BE49-F238E27FC236}">
                <a16:creationId xmlns:a16="http://schemas.microsoft.com/office/drawing/2014/main" id="{449AFAE5-B2C6-0340-B093-B3A1B6D47095}"/>
              </a:ext>
            </a:extLst>
          </p:cNvPr>
          <p:cNvSpPr/>
          <p:nvPr/>
        </p:nvSpPr>
        <p:spPr bwMode="auto">
          <a:xfrm rot="16200000">
            <a:off x="3235042" y="3634689"/>
            <a:ext cx="279735" cy="842929"/>
          </a:xfrm>
          <a:prstGeom prst="downArrow">
            <a:avLst/>
          </a:prstGeom>
          <a:solidFill>
            <a:schemeClr val="tx1">
              <a:lumMod val="85000"/>
              <a:lumOff val="15000"/>
            </a:schemeClr>
          </a:solidFill>
          <a:ln w="12700" cap="flat" cmpd="sng" algn="ctr">
            <a:noFill/>
            <a:prstDash val="solid"/>
            <a:miter lim="800000"/>
          </a:ln>
          <a:effectLst/>
        </p:spPr>
        <p:txBody>
          <a:bodyPr anchor="ctr"/>
          <a:lstStyle/>
          <a:p>
            <a:pPr algn="ctr" defTabSz="914377">
              <a:defRPr/>
            </a:pPr>
            <a:endParaRPr lang="en-US" kern="0">
              <a:solidFill>
                <a:prstClr val="white"/>
              </a:solidFill>
              <a:latin typeface="Calibri" panose="020F0502020204030204"/>
            </a:endParaRPr>
          </a:p>
        </p:txBody>
      </p:sp>
      <p:sp>
        <p:nvSpPr>
          <p:cNvPr id="59" name="Rectangle 58"/>
          <p:cNvSpPr/>
          <p:nvPr/>
        </p:nvSpPr>
        <p:spPr>
          <a:xfrm rot="16200000">
            <a:off x="2588951" y="2915073"/>
            <a:ext cx="141598" cy="584194"/>
          </a:xfrm>
          <a:prstGeom prst="rect">
            <a:avLst/>
          </a:prstGeom>
          <a:solidFill>
            <a:schemeClr val="tx1">
              <a:lumMod val="85000"/>
              <a:lumOff val="15000"/>
            </a:schemeClr>
          </a:solidFill>
          <a:ln w="12700" cap="flat" cmpd="sng" algn="ctr">
            <a:noFill/>
            <a:prstDash val="solid"/>
            <a:miter lim="800000"/>
          </a:ln>
          <a:effectLst/>
        </p:spPr>
        <p:txBody>
          <a:bodyPr anchor="ctr"/>
          <a:lstStyle/>
          <a:p>
            <a:pPr algn="ctr"/>
            <a:endParaRPr lang="en-US" kern="0">
              <a:solidFill>
                <a:prstClr val="white"/>
              </a:solidFill>
              <a:latin typeface="Calibri" panose="020F0502020204030204"/>
            </a:endParaRPr>
          </a:p>
        </p:txBody>
      </p:sp>
      <p:sp>
        <p:nvSpPr>
          <p:cNvPr id="60" name="Rectangle 59"/>
          <p:cNvSpPr/>
          <p:nvPr/>
        </p:nvSpPr>
        <p:spPr>
          <a:xfrm rot="16200000">
            <a:off x="2149929" y="3205907"/>
            <a:ext cx="1702776" cy="98936"/>
          </a:xfrm>
          <a:prstGeom prst="rect">
            <a:avLst/>
          </a:prstGeom>
          <a:solidFill>
            <a:schemeClr val="tx1">
              <a:lumMod val="85000"/>
              <a:lumOff val="15000"/>
            </a:schemeClr>
          </a:solidFill>
          <a:ln w="12700" cap="flat" cmpd="sng" algn="ctr">
            <a:noFill/>
            <a:prstDash val="solid"/>
            <a:miter lim="800000"/>
          </a:ln>
          <a:effectLst/>
        </p:spPr>
        <p:txBody>
          <a:bodyPr anchor="ctr"/>
          <a:lstStyle/>
          <a:p>
            <a:pPr algn="ctr"/>
            <a:endParaRPr lang="en-US" kern="0">
              <a:solidFill>
                <a:prstClr val="white"/>
              </a:solidFill>
              <a:latin typeface="Calibri" panose="020F0502020204030204"/>
            </a:endParaRPr>
          </a:p>
        </p:txBody>
      </p:sp>
      <p:sp>
        <p:nvSpPr>
          <p:cNvPr id="2" name="Slide Number Placeholder 1"/>
          <p:cNvSpPr>
            <a:spLocks noGrp="1"/>
          </p:cNvSpPr>
          <p:nvPr>
            <p:ph type="sldNum" sz="quarter" idx="12"/>
          </p:nvPr>
        </p:nvSpPr>
        <p:spPr>
          <a:xfrm>
            <a:off x="9236591" y="6548846"/>
            <a:ext cx="2743200" cy="365125"/>
          </a:xfrm>
        </p:spPr>
        <p:txBody>
          <a:bodyPr/>
          <a:lstStyle/>
          <a:p>
            <a:fld id="{711354D6-6B94-4B1D-B059-47B97417F8BB}" type="slidenum">
              <a:rPr lang="en-US" smtClean="0"/>
              <a:t>15</a:t>
            </a:fld>
            <a:endParaRPr lang="en-US"/>
          </a:p>
        </p:txBody>
      </p:sp>
      <p:sp>
        <p:nvSpPr>
          <p:cNvPr id="36" name="Rounded Rectangle 35">
            <a:extLst>
              <a:ext uri="{FF2B5EF4-FFF2-40B4-BE49-F238E27FC236}">
                <a16:creationId xmlns:a16="http://schemas.microsoft.com/office/drawing/2014/main" id="{FF2C7A9E-C43B-C24E-84D8-87D05D536CE7}"/>
              </a:ext>
            </a:extLst>
          </p:cNvPr>
          <p:cNvSpPr/>
          <p:nvPr/>
        </p:nvSpPr>
        <p:spPr>
          <a:xfrm>
            <a:off x="304791" y="1812031"/>
            <a:ext cx="2329801" cy="2805977"/>
          </a:xfrm>
          <a:prstGeom prst="roundRect">
            <a:avLst/>
          </a:prstGeom>
          <a:solidFill>
            <a:srgbClr val="7C3637"/>
          </a:solidFill>
          <a:ln w="9525" cap="flat" cmpd="sng" algn="ctr">
            <a:noFill/>
            <a:prstDash val="solid"/>
          </a:ln>
          <a:effectLst>
            <a:outerShdw blurRad="40000" dist="20000" dir="5400000" rotWithShape="0">
              <a:srgbClr val="000000">
                <a:alpha val="38000"/>
              </a:srgbClr>
            </a:outerShdw>
          </a:effectLst>
        </p:spPr>
        <p:txBody>
          <a:bodyPr rtlCol="0" anchor="ctr"/>
          <a:lstStyle/>
          <a:p>
            <a:pPr algn="ctr"/>
            <a:r>
              <a:rPr lang="en-US" sz="2400" b="1" dirty="0">
                <a:solidFill>
                  <a:schemeClr val="bg1"/>
                </a:solidFill>
              </a:rPr>
              <a:t>T1</a:t>
            </a:r>
          </a:p>
          <a:p>
            <a:pPr algn="ctr"/>
            <a:r>
              <a:rPr lang="en-US" b="1" dirty="0">
                <a:solidFill>
                  <a:schemeClr val="bg1"/>
                </a:solidFill>
              </a:rPr>
              <a:t>survey</a:t>
            </a:r>
          </a:p>
          <a:p>
            <a:pPr algn="ctr"/>
            <a:r>
              <a:rPr lang="en-US" sz="2400" dirty="0">
                <a:solidFill>
                  <a:schemeClr val="bg1"/>
                </a:solidFill>
              </a:rPr>
              <a:t>40 platoons</a:t>
            </a:r>
          </a:p>
          <a:p>
            <a:pPr algn="ctr"/>
            <a:r>
              <a:rPr lang="en-US" dirty="0">
                <a:solidFill>
                  <a:schemeClr val="bg1"/>
                </a:solidFill>
              </a:rPr>
              <a:t>(N = 1895)</a:t>
            </a:r>
            <a:endParaRPr lang="en-US" sz="1200" dirty="0">
              <a:solidFill>
                <a:schemeClr val="bg1"/>
              </a:solidFill>
            </a:endParaRPr>
          </a:p>
        </p:txBody>
      </p:sp>
      <p:sp>
        <p:nvSpPr>
          <p:cNvPr id="17" name="Rounded Rectangle 16">
            <a:extLst>
              <a:ext uri="{FF2B5EF4-FFF2-40B4-BE49-F238E27FC236}">
                <a16:creationId xmlns:a16="http://schemas.microsoft.com/office/drawing/2014/main" id="{4889B3A6-D1DA-F849-9476-28B41A546719}"/>
              </a:ext>
            </a:extLst>
          </p:cNvPr>
          <p:cNvSpPr/>
          <p:nvPr/>
        </p:nvSpPr>
        <p:spPr bwMode="auto">
          <a:xfrm>
            <a:off x="3824131" y="1742058"/>
            <a:ext cx="2076985" cy="1341311"/>
          </a:xfrm>
          <a:prstGeom prst="roundRect">
            <a:avLst/>
          </a:prstGeom>
          <a:solidFill>
            <a:schemeClr val="accent1"/>
          </a:solidFill>
          <a:ln w="9525" cap="flat" cmpd="sng" algn="ctr">
            <a:noFill/>
            <a:prstDash val="solid"/>
          </a:ln>
          <a:effectLst>
            <a:outerShdw blurRad="40000" dist="20000" dir="5400000" rotWithShape="0">
              <a:srgbClr val="000000">
                <a:alpha val="38000"/>
              </a:srgbClr>
            </a:outerShdw>
          </a:effectLst>
        </p:spPr>
        <p:txBody>
          <a:bodyPr anchor="ctr"/>
          <a:lstStyle/>
          <a:p>
            <a:pPr algn="ctr">
              <a:defRPr/>
            </a:pPr>
            <a:r>
              <a:rPr lang="en-US" sz="2000" b="1" u="sng" kern="0" dirty="0">
                <a:solidFill>
                  <a:prstClr val="white"/>
                </a:solidFill>
                <a:latin typeface="Arial" panose="020B0604020202020204" pitchFamily="34" charset="0"/>
                <a:cs typeface="Arial" panose="020B0604020202020204" pitchFamily="34" charset="0"/>
              </a:rPr>
              <a:t>Mindfulness &amp; Yoga (M&amp;Y) </a:t>
            </a:r>
          </a:p>
          <a:p>
            <a:pPr algn="ctr">
              <a:defRPr/>
            </a:pPr>
            <a:r>
              <a:rPr lang="en-US" sz="2000" b="1" kern="0" dirty="0">
                <a:solidFill>
                  <a:prstClr val="white"/>
                </a:solidFill>
                <a:latin typeface="Arial" panose="020B0604020202020204" pitchFamily="34" charset="0"/>
                <a:cs typeface="Arial" panose="020B0604020202020204" pitchFamily="34" charset="0"/>
              </a:rPr>
              <a:t>20 platoons</a:t>
            </a:r>
          </a:p>
        </p:txBody>
      </p:sp>
      <p:sp>
        <p:nvSpPr>
          <p:cNvPr id="35" name="Rounded Rectangle 34">
            <a:extLst>
              <a:ext uri="{FF2B5EF4-FFF2-40B4-BE49-F238E27FC236}">
                <a16:creationId xmlns:a16="http://schemas.microsoft.com/office/drawing/2014/main" id="{C4C4ECB5-327F-5045-99A8-60FC7AE687E0}"/>
              </a:ext>
            </a:extLst>
          </p:cNvPr>
          <p:cNvSpPr/>
          <p:nvPr/>
        </p:nvSpPr>
        <p:spPr bwMode="auto">
          <a:xfrm>
            <a:off x="3824132" y="3388048"/>
            <a:ext cx="2076984" cy="1229959"/>
          </a:xfrm>
          <a:prstGeom prst="roundRect">
            <a:avLst/>
          </a:prstGeom>
          <a:solidFill>
            <a:schemeClr val="bg2">
              <a:lumMod val="75000"/>
            </a:schemeClr>
          </a:solidFill>
          <a:ln w="9525" cap="flat" cmpd="sng" algn="ctr">
            <a:noFill/>
            <a:prstDash val="solid"/>
          </a:ln>
          <a:effectLst>
            <a:outerShdw blurRad="40000" dist="20000" dir="5400000" rotWithShape="0">
              <a:srgbClr val="000000">
                <a:alpha val="38000"/>
              </a:srgbClr>
            </a:outerShdw>
          </a:effectLst>
        </p:spPr>
        <p:txBody>
          <a:bodyPr anchor="ctr"/>
          <a:lstStyle/>
          <a:p>
            <a:pPr algn="ctr">
              <a:defRPr/>
            </a:pPr>
            <a:r>
              <a:rPr lang="en-US" sz="2000" b="1" u="sng" kern="0" dirty="0">
                <a:solidFill>
                  <a:prstClr val="white"/>
                </a:solidFill>
                <a:latin typeface="Arial" panose="020B0604020202020204" pitchFamily="34" charset="0"/>
                <a:cs typeface="Arial" panose="020B0604020202020204" pitchFamily="34" charset="0"/>
              </a:rPr>
              <a:t>Training As Usual (TAU)</a:t>
            </a:r>
          </a:p>
          <a:p>
            <a:pPr algn="ctr">
              <a:defRPr/>
            </a:pPr>
            <a:r>
              <a:rPr lang="en-US" sz="2000" b="1" kern="0" dirty="0">
                <a:solidFill>
                  <a:prstClr val="white"/>
                </a:solidFill>
                <a:latin typeface="Arial" panose="020B0604020202020204" pitchFamily="34" charset="0"/>
                <a:cs typeface="Arial" panose="020B0604020202020204" pitchFamily="34" charset="0"/>
              </a:rPr>
              <a:t>20 platoons</a:t>
            </a:r>
          </a:p>
        </p:txBody>
      </p:sp>
      <p:sp>
        <p:nvSpPr>
          <p:cNvPr id="26" name="Footer Placeholder 2"/>
          <p:cNvSpPr>
            <a:spLocks noGrp="1"/>
          </p:cNvSpPr>
          <p:nvPr>
            <p:ph type="ftr" sz="quarter" idx="11"/>
          </p:nvPr>
        </p:nvSpPr>
        <p:spPr>
          <a:xfrm>
            <a:off x="4038600" y="6523516"/>
            <a:ext cx="4114800" cy="365125"/>
          </a:xfrm>
        </p:spPr>
        <p:txBody>
          <a:bodyPr/>
          <a:lstStyle/>
          <a:p>
            <a:r>
              <a:rPr lang="en-US" dirty="0"/>
              <a:t>CUI</a:t>
            </a:r>
          </a:p>
        </p:txBody>
      </p:sp>
    </p:spTree>
    <p:extLst>
      <p:ext uri="{BB962C8B-B14F-4D97-AF65-F5344CB8AC3E}">
        <p14:creationId xmlns:p14="http://schemas.microsoft.com/office/powerpoint/2010/main" val="56553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Mental Health </a:t>
            </a:r>
          </a:p>
        </p:txBody>
      </p:sp>
      <p:sp>
        <p:nvSpPr>
          <p:cNvPr id="13" name="Footer Placeholder 2"/>
          <p:cNvSpPr>
            <a:spLocks noGrp="1"/>
          </p:cNvSpPr>
          <p:nvPr>
            <p:ph type="ftr" sz="quarter" idx="11"/>
          </p:nvPr>
        </p:nvSpPr>
        <p:spPr/>
        <p:txBody>
          <a:bodyPr/>
          <a:lstStyle/>
          <a:p>
            <a:r>
              <a:rPr lang="en-US" dirty="0"/>
              <a:t>CUI</a:t>
            </a:r>
          </a:p>
        </p:txBody>
      </p:sp>
      <p:sp>
        <p:nvSpPr>
          <p:cNvPr id="4" name="Slide Number Placeholder 3"/>
          <p:cNvSpPr>
            <a:spLocks noGrp="1"/>
          </p:cNvSpPr>
          <p:nvPr>
            <p:ph type="sldNum" sz="quarter" idx="12"/>
          </p:nvPr>
        </p:nvSpPr>
        <p:spPr/>
        <p:txBody>
          <a:bodyPr/>
          <a:lstStyle/>
          <a:p>
            <a:fld id="{711354D6-6B94-4B1D-B059-47B97417F8BB}" type="slidenum">
              <a:rPr lang="en-US" smtClean="0"/>
              <a:t>16</a:t>
            </a:fld>
            <a:endParaRPr lang="en-US"/>
          </a:p>
        </p:txBody>
      </p:sp>
      <p:sp>
        <p:nvSpPr>
          <p:cNvPr id="9" name="Content Placeholder 2"/>
          <p:cNvSpPr txBox="1">
            <a:spLocks/>
          </p:cNvSpPr>
          <p:nvPr/>
        </p:nvSpPr>
        <p:spPr>
          <a:xfrm>
            <a:off x="19262" y="6149394"/>
            <a:ext cx="12366702" cy="245552"/>
          </a:xfrm>
          <a:prstGeom prst="rect">
            <a:avLst/>
          </a:prstGeom>
          <a:noFill/>
        </p:spPr>
        <p:txBody>
          <a:bodyPr vert="horz" wrap="square"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200" dirty="0"/>
              <a:t>Note: Practice level defined by trainees’ reported level of practice at T4</a:t>
            </a:r>
          </a:p>
        </p:txBody>
      </p:sp>
      <p:sp>
        <p:nvSpPr>
          <p:cNvPr id="10" name="Content Placeholder 2">
            <a:extLst>
              <a:ext uri="{FF2B5EF4-FFF2-40B4-BE49-F238E27FC236}">
                <a16:creationId xmlns:a16="http://schemas.microsoft.com/office/drawing/2014/main" id="{1AD263AE-9828-49B0-B001-B49B0939729D}"/>
              </a:ext>
            </a:extLst>
          </p:cNvPr>
          <p:cNvSpPr txBox="1">
            <a:spLocks/>
          </p:cNvSpPr>
          <p:nvPr/>
        </p:nvSpPr>
        <p:spPr>
          <a:xfrm>
            <a:off x="0" y="6307329"/>
            <a:ext cx="12366702" cy="441461"/>
          </a:xfrm>
          <a:prstGeom prst="rect">
            <a:avLst/>
          </a:prstGeom>
          <a:noFill/>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200" i="1" baseline="30000" dirty="0"/>
              <a:t>*</a:t>
            </a:r>
            <a:r>
              <a:rPr lang="en-US" sz="1200" i="1" dirty="0"/>
              <a:t>Also significant differences by training condition regardless of individual practice frequency. </a:t>
            </a:r>
          </a:p>
        </p:txBody>
      </p:sp>
      <p:pic>
        <p:nvPicPr>
          <p:cNvPr id="8" name="Content Placeholder 2"/>
          <p:cNvPicPr>
            <a:picLocks/>
          </p:cNvPicPr>
          <p:nvPr/>
        </p:nvPicPr>
        <p:blipFill rotWithShape="1">
          <a:blip r:embed="rId3" cstate="screen">
            <a:extLst>
              <a:ext uri="{28A0092B-C50C-407E-A947-70E740481C1C}">
                <a14:useLocalDpi xmlns:a14="http://schemas.microsoft.com/office/drawing/2010/main"/>
              </a:ext>
            </a:extLst>
          </a:blip>
          <a:srcRect b="26241"/>
          <a:stretch/>
        </p:blipFill>
        <p:spPr>
          <a:xfrm>
            <a:off x="141338" y="1090108"/>
            <a:ext cx="8722441" cy="4705442"/>
          </a:xfrm>
          <a:prstGeom prst="rect">
            <a:avLst/>
          </a:prstGeom>
        </p:spPr>
      </p:pic>
      <p:pic>
        <p:nvPicPr>
          <p:cNvPr id="11" name="Content Placeholder 2">
            <a:extLst>
              <a:ext uri="{FF2B5EF4-FFF2-40B4-BE49-F238E27FC236}">
                <a16:creationId xmlns:a16="http://schemas.microsoft.com/office/drawing/2014/main" id="{3F0ED9D1-6737-42D1-A576-D7F9B109C62B}"/>
              </a:ext>
            </a:extLst>
          </p:cNvPr>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8756071" y="2216720"/>
            <a:ext cx="3371274" cy="2152073"/>
          </a:xfrm>
          <a:prstGeom prst="rect">
            <a:avLst/>
          </a:prstGeom>
        </p:spPr>
      </p:pic>
    </p:spTree>
    <p:extLst>
      <p:ext uri="{BB962C8B-B14F-4D97-AF65-F5344CB8AC3E}">
        <p14:creationId xmlns:p14="http://schemas.microsoft.com/office/powerpoint/2010/main" val="374540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Resilience</a:t>
            </a:r>
            <a:endParaRPr dirty="0"/>
          </a:p>
        </p:txBody>
      </p:sp>
      <p:sp>
        <p:nvSpPr>
          <p:cNvPr id="4" name="Slide Number Placeholder 3"/>
          <p:cNvSpPr>
            <a:spLocks noGrp="1"/>
          </p:cNvSpPr>
          <p:nvPr>
            <p:ph type="sldNum" sz="quarter" idx="12"/>
          </p:nvPr>
        </p:nvSpPr>
        <p:spPr/>
        <p:txBody>
          <a:bodyPr/>
          <a:lstStyle/>
          <a:p>
            <a:fld id="{711354D6-6B94-4B1D-B059-47B97417F8BB}" type="slidenum">
              <a:rPr lang="en-US" smtClean="0"/>
              <a:t>17</a:t>
            </a:fld>
            <a:endParaRPr lang="en-US"/>
          </a:p>
        </p:txBody>
      </p:sp>
      <p:sp>
        <p:nvSpPr>
          <p:cNvPr id="9" name="Content Placeholder 2"/>
          <p:cNvSpPr txBox="1">
            <a:spLocks/>
          </p:cNvSpPr>
          <p:nvPr/>
        </p:nvSpPr>
        <p:spPr>
          <a:xfrm>
            <a:off x="0" y="6262000"/>
            <a:ext cx="12366702" cy="441461"/>
          </a:xfrm>
          <a:prstGeom prst="rect">
            <a:avLst/>
          </a:prstGeom>
          <a:noFill/>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200" i="1" dirty="0"/>
          </a:p>
        </p:txBody>
      </p:sp>
      <p:sp>
        <p:nvSpPr>
          <p:cNvPr id="8" name="Content Placeholder 2"/>
          <p:cNvSpPr txBox="1">
            <a:spLocks/>
          </p:cNvSpPr>
          <p:nvPr/>
        </p:nvSpPr>
        <p:spPr>
          <a:xfrm>
            <a:off x="-87351" y="6332178"/>
            <a:ext cx="12366702" cy="245552"/>
          </a:xfrm>
          <a:prstGeom prst="rect">
            <a:avLst/>
          </a:prstGeom>
          <a:noFill/>
        </p:spPr>
        <p:txBody>
          <a:bodyPr vert="horz" wrap="square"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200" dirty="0"/>
              <a:t>Note: Practice level defined by trainees’ reported level of practice at T4. </a:t>
            </a:r>
            <a:endParaRPr lang="en-US" sz="1200" i="1" dirty="0"/>
          </a:p>
        </p:txBody>
      </p:sp>
      <p:pic>
        <p:nvPicPr>
          <p:cNvPr id="10" name="Content Placeholder 2"/>
          <p:cNvPicPr>
            <a:picLocks noChangeAspect="1"/>
          </p:cNvPicPr>
          <p:nvPr/>
        </p:nvPicPr>
        <p:blipFill rotWithShape="1">
          <a:blip r:embed="rId3" cstate="screen">
            <a:extLst>
              <a:ext uri="{28A0092B-C50C-407E-A947-70E740481C1C}">
                <a14:useLocalDpi xmlns:a14="http://schemas.microsoft.com/office/drawing/2010/main"/>
              </a:ext>
            </a:extLst>
          </a:blip>
          <a:srcRect b="24439"/>
          <a:stretch/>
        </p:blipFill>
        <p:spPr>
          <a:xfrm>
            <a:off x="280714" y="1361146"/>
            <a:ext cx="8727037" cy="4775123"/>
          </a:xfrm>
          <a:prstGeom prst="rect">
            <a:avLst/>
          </a:prstGeom>
        </p:spPr>
      </p:pic>
      <p:pic>
        <p:nvPicPr>
          <p:cNvPr id="11" name="Content Placeholder 2">
            <a:extLst>
              <a:ext uri="{FF2B5EF4-FFF2-40B4-BE49-F238E27FC236}">
                <a16:creationId xmlns:a16="http://schemas.microsoft.com/office/drawing/2014/main" id="{3F0ED9D1-6737-42D1-A576-D7F9B109C62B}"/>
              </a:ext>
            </a:extLst>
          </p:cNvPr>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8756071" y="2216720"/>
            <a:ext cx="3371274" cy="2152073"/>
          </a:xfrm>
          <a:prstGeom prst="rect">
            <a:avLst/>
          </a:prstGeom>
        </p:spPr>
      </p:pic>
      <p:sp>
        <p:nvSpPr>
          <p:cNvPr id="12" name="Footer Placeholder 2"/>
          <p:cNvSpPr>
            <a:spLocks noGrp="1"/>
          </p:cNvSpPr>
          <p:nvPr>
            <p:ph type="ftr" sz="quarter" idx="11"/>
          </p:nvPr>
        </p:nvSpPr>
        <p:spPr>
          <a:xfrm>
            <a:off x="4038600" y="6523516"/>
            <a:ext cx="4114800" cy="365125"/>
          </a:xfrm>
        </p:spPr>
        <p:txBody>
          <a:bodyPr/>
          <a:lstStyle/>
          <a:p>
            <a:r>
              <a:rPr lang="en-US" dirty="0"/>
              <a:t>CUI</a:t>
            </a:r>
          </a:p>
        </p:txBody>
      </p:sp>
    </p:spTree>
    <p:extLst>
      <p:ext uri="{BB962C8B-B14F-4D97-AF65-F5344CB8AC3E}">
        <p14:creationId xmlns:p14="http://schemas.microsoft.com/office/powerpoint/2010/main" val="25258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l="10031" t="8038" r="10262" b="10204"/>
          <a:stretch/>
        </p:blipFill>
        <p:spPr>
          <a:xfrm>
            <a:off x="176981" y="1637072"/>
            <a:ext cx="3758875" cy="3855670"/>
          </a:xfrm>
          <a:prstGeom prst="rect">
            <a:avLst/>
          </a:prstGeom>
        </p:spPr>
      </p:pic>
      <p:pic>
        <p:nvPicPr>
          <p:cNvPr id="9" name="Content Placeholder 2"/>
          <p:cNvPicPr>
            <a:picLocks/>
          </p:cNvPicPr>
          <p:nvPr/>
        </p:nvPicPr>
        <p:blipFill rotWithShape="1">
          <a:blip r:embed="rId4" cstate="screen">
            <a:extLst>
              <a:ext uri="{28A0092B-C50C-407E-A947-70E740481C1C}">
                <a14:useLocalDpi xmlns:a14="http://schemas.microsoft.com/office/drawing/2010/main"/>
              </a:ext>
            </a:extLst>
          </a:blip>
          <a:srcRect r="8711" b="21742"/>
          <a:stretch/>
        </p:blipFill>
        <p:spPr>
          <a:xfrm>
            <a:off x="3935857" y="1138460"/>
            <a:ext cx="8084693" cy="5365539"/>
          </a:xfrm>
          <a:prstGeom prst="rect">
            <a:avLst/>
          </a:prstGeom>
        </p:spPr>
      </p:pic>
      <p:sp>
        <p:nvSpPr>
          <p:cNvPr id="3" name="Title 2"/>
          <p:cNvSpPr>
            <a:spLocks noGrp="1"/>
          </p:cNvSpPr>
          <p:nvPr>
            <p:ph type="title"/>
          </p:nvPr>
        </p:nvSpPr>
        <p:spPr/>
        <p:txBody>
          <a:bodyPr/>
          <a:lstStyle/>
          <a:p>
            <a:r>
              <a:rPr lang="en-US" dirty="0"/>
              <a:t>Leader Engagement and Practice</a:t>
            </a:r>
          </a:p>
        </p:txBody>
      </p:sp>
      <p:sp>
        <p:nvSpPr>
          <p:cNvPr id="11" name="Footer Placeholder 2"/>
          <p:cNvSpPr>
            <a:spLocks noGrp="1"/>
          </p:cNvSpPr>
          <p:nvPr>
            <p:ph type="ftr" sz="quarter" idx="11"/>
          </p:nvPr>
        </p:nvSpPr>
        <p:spPr/>
        <p:txBody>
          <a:bodyPr/>
          <a:lstStyle/>
          <a:p>
            <a:r>
              <a:rPr lang="en-US" dirty="0"/>
              <a:t>CUI</a:t>
            </a:r>
          </a:p>
        </p:txBody>
      </p:sp>
      <p:sp>
        <p:nvSpPr>
          <p:cNvPr id="6" name="Slide Number Placeholder 2"/>
          <p:cNvSpPr>
            <a:spLocks noGrp="1"/>
          </p:cNvSpPr>
          <p:nvPr>
            <p:ph type="sldNum" sz="quarter" idx="12"/>
          </p:nvPr>
        </p:nvSpPr>
        <p:spPr/>
        <p:txBody>
          <a:bodyPr/>
          <a:lstStyle/>
          <a:p>
            <a:fld id="{711354D6-6B94-4B1D-B059-47B97417F8BB}" type="slidenum">
              <a:rPr lang="en-US" smtClean="0"/>
              <a:t>18</a:t>
            </a:fld>
            <a:endParaRPr lang="en-US"/>
          </a:p>
        </p:txBody>
      </p:sp>
      <p:sp>
        <p:nvSpPr>
          <p:cNvPr id="5" name="Content Placeholder 2"/>
          <p:cNvSpPr txBox="1">
            <a:spLocks/>
          </p:cNvSpPr>
          <p:nvPr/>
        </p:nvSpPr>
        <p:spPr>
          <a:xfrm>
            <a:off x="0" y="6283269"/>
            <a:ext cx="12366702" cy="441461"/>
          </a:xfrm>
          <a:prstGeom prst="rect">
            <a:avLst/>
          </a:prstGeom>
          <a:noFill/>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200" dirty="0"/>
              <a:t>*</a:t>
            </a:r>
            <a:r>
              <a:rPr lang="en-US" sz="1200" i="1" dirty="0"/>
              <a:t>High practice significantly higher over time relative to low practice at p&lt;.05 on continuous outcome</a:t>
            </a:r>
          </a:p>
        </p:txBody>
      </p:sp>
      <p:sp>
        <p:nvSpPr>
          <p:cNvPr id="7" name="Content Placeholder 2"/>
          <p:cNvSpPr txBox="1">
            <a:spLocks/>
          </p:cNvSpPr>
          <p:nvPr/>
        </p:nvSpPr>
        <p:spPr>
          <a:xfrm>
            <a:off x="0" y="6040513"/>
            <a:ext cx="12366702" cy="245552"/>
          </a:xfrm>
          <a:prstGeom prst="rect">
            <a:avLst/>
          </a:prstGeom>
          <a:noFill/>
        </p:spPr>
        <p:txBody>
          <a:bodyPr vert="horz" wrap="square"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200" dirty="0"/>
              <a:t>Note: Leadership level defined by trainees’ reported level of leadership at T4 (Not at all vs. A little bit or more)</a:t>
            </a:r>
            <a:endParaRPr lang="en-US" sz="1200" i="1" dirty="0"/>
          </a:p>
        </p:txBody>
      </p:sp>
      <p:pic>
        <p:nvPicPr>
          <p:cNvPr id="10" name="Content Placeholder 2"/>
          <p:cNvPicPr>
            <a:picLocks/>
          </p:cNvPicPr>
          <p:nvPr/>
        </p:nvPicPr>
        <p:blipFill rotWithShape="1">
          <a:blip r:embed="rId4" cstate="screen">
            <a:extLst>
              <a:ext uri="{28A0092B-C50C-407E-A947-70E740481C1C}">
                <a14:useLocalDpi xmlns:a14="http://schemas.microsoft.com/office/drawing/2010/main"/>
              </a:ext>
            </a:extLst>
          </a:blip>
          <a:srcRect l="26714" t="85971" r="8711" b="1944"/>
          <a:stretch/>
        </p:blipFill>
        <p:spPr>
          <a:xfrm>
            <a:off x="7195191" y="2418735"/>
            <a:ext cx="4997424" cy="678425"/>
          </a:xfrm>
          <a:prstGeom prst="rect">
            <a:avLst/>
          </a:prstGeom>
        </p:spPr>
      </p:pic>
    </p:spTree>
    <p:extLst>
      <p:ext uri="{BB962C8B-B14F-4D97-AF65-F5344CB8AC3E}">
        <p14:creationId xmlns:p14="http://schemas.microsoft.com/office/powerpoint/2010/main" val="394069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WRAIR Training Products</a:t>
            </a:r>
          </a:p>
        </p:txBody>
      </p:sp>
      <p:sp>
        <p:nvSpPr>
          <p:cNvPr id="3" name="Content Placeholder 2"/>
          <p:cNvSpPr>
            <a:spLocks noGrp="1"/>
          </p:cNvSpPr>
          <p:nvPr>
            <p:ph idx="1"/>
          </p:nvPr>
        </p:nvSpPr>
        <p:spPr>
          <a:xfrm>
            <a:off x="1693757" y="4809192"/>
            <a:ext cx="4226257" cy="365125"/>
          </a:xfrm>
        </p:spPr>
        <p:txBody>
          <a:bodyPr>
            <a:normAutofit fontScale="92500" lnSpcReduction="10000"/>
          </a:bodyPr>
          <a:lstStyle/>
          <a:p>
            <a:pPr marL="0" indent="0">
              <a:buNone/>
            </a:pPr>
            <a:r>
              <a:rPr lang="en-US" dirty="0">
                <a:hlinkClick r:id="rId3"/>
              </a:rPr>
              <a:t>WRAIR Minds Podcast</a:t>
            </a:r>
            <a:endParaRPr lang="en-US" dirty="0"/>
          </a:p>
        </p:txBody>
      </p:sp>
      <p:sp>
        <p:nvSpPr>
          <p:cNvPr id="4" name="Footer Placeholder 3"/>
          <p:cNvSpPr>
            <a:spLocks noGrp="1"/>
          </p:cNvSpPr>
          <p:nvPr>
            <p:ph type="ftr" sz="quarter" idx="11"/>
          </p:nvPr>
        </p:nvSpPr>
        <p:spPr/>
        <p:txBody>
          <a:bodyPr/>
          <a:lstStyle/>
          <a:p>
            <a:r>
              <a:rPr lang="en-US" dirty="0"/>
              <a:t>CUI</a:t>
            </a:r>
          </a:p>
        </p:txBody>
      </p:sp>
      <p:sp>
        <p:nvSpPr>
          <p:cNvPr id="5" name="Slide Number Placeholder 4"/>
          <p:cNvSpPr>
            <a:spLocks noGrp="1"/>
          </p:cNvSpPr>
          <p:nvPr>
            <p:ph type="sldNum" sz="quarter" idx="12"/>
          </p:nvPr>
        </p:nvSpPr>
        <p:spPr/>
        <p:txBody>
          <a:bodyPr/>
          <a:lstStyle/>
          <a:p>
            <a:fld id="{711354D6-6B94-4B1D-B059-47B97417F8BB}" type="slidenum">
              <a:rPr lang="en-US" smtClean="0"/>
              <a:t>19</a:t>
            </a:fld>
            <a:endParaRPr lang="en-US"/>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93757" y="1405956"/>
            <a:ext cx="3167404" cy="3083311"/>
          </a:xfrm>
          <a:prstGeom prst="rect">
            <a:avLst/>
          </a:prstGeom>
        </p:spPr>
      </p:pic>
      <p:sp>
        <p:nvSpPr>
          <p:cNvPr id="6" name="Rectangle 5"/>
          <p:cNvSpPr/>
          <p:nvPr/>
        </p:nvSpPr>
        <p:spPr>
          <a:xfrm>
            <a:off x="6533247" y="4760921"/>
            <a:ext cx="4226257" cy="461665"/>
          </a:xfrm>
          <a:prstGeom prst="rect">
            <a:avLst/>
          </a:prstGeom>
        </p:spPr>
        <p:txBody>
          <a:bodyPr wrap="square">
            <a:spAutoFit/>
          </a:bodyPr>
          <a:lstStyle/>
          <a:p>
            <a:pPr lvl="1"/>
            <a:r>
              <a:rPr lang="en-US" sz="2400" dirty="0">
                <a:hlinkClick r:id="rId5"/>
              </a:rPr>
              <a:t>Mindfulness Quick Guide</a:t>
            </a:r>
            <a:endParaRPr lang="en-US" sz="2400" dirty="0"/>
          </a:p>
        </p:txBody>
      </p:sp>
      <p:pic>
        <p:nvPicPr>
          <p:cNvPr id="9" name="Picture 8">
            <a:extLst>
              <a:ext uri="{FF2B5EF4-FFF2-40B4-BE49-F238E27FC236}">
                <a16:creationId xmlns:a16="http://schemas.microsoft.com/office/drawing/2014/main" id="{6E65D345-ADBE-8894-0519-B64E29A26DF1}"/>
              </a:ext>
            </a:extLst>
          </p:cNvPr>
          <p:cNvPicPr>
            <a:picLocks noChangeAspect="1"/>
          </p:cNvPicPr>
          <p:nvPr/>
        </p:nvPicPr>
        <p:blipFill rotWithShape="1">
          <a:blip r:embed="rId6"/>
          <a:srcRect l="8857" t="7853" r="76929" b="17559"/>
          <a:stretch/>
        </p:blipFill>
        <p:spPr>
          <a:xfrm>
            <a:off x="7330841" y="1405956"/>
            <a:ext cx="2817283" cy="3100426"/>
          </a:xfrm>
          <a:prstGeom prst="rect">
            <a:avLst/>
          </a:prstGeom>
          <a:effectLst>
            <a:softEdge rad="12700"/>
          </a:effectLst>
        </p:spPr>
      </p:pic>
    </p:spTree>
    <p:extLst>
      <p:ext uri="{BB962C8B-B14F-4D97-AF65-F5344CB8AC3E}">
        <p14:creationId xmlns:p14="http://schemas.microsoft.com/office/powerpoint/2010/main" val="116338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Disclaimer</a:t>
            </a:r>
          </a:p>
        </p:txBody>
      </p:sp>
      <p:sp>
        <p:nvSpPr>
          <p:cNvPr id="6" name="Content Placeholder 5"/>
          <p:cNvSpPr>
            <a:spLocks noGrp="1"/>
          </p:cNvSpPr>
          <p:nvPr>
            <p:ph idx="1"/>
          </p:nvPr>
        </p:nvSpPr>
        <p:spPr/>
        <p:txBody>
          <a:bodyPr/>
          <a:lstStyle/>
          <a:p>
            <a:pPr marL="0" indent="0">
              <a:buNone/>
            </a:pPr>
            <a:r>
              <a:rPr lang="en-US" dirty="0"/>
              <a:t>Material has been reviewed by the Walter Reed Army Institute of Research.  There is no objection to its presentation and/or publication.  The opinions or assertions contained herein are the private views of the author, and are not to be construed as official, or as reflecting true views of the Department of the Army or the Department of Defense.  </a:t>
            </a:r>
          </a:p>
          <a:p>
            <a:endParaRPr lang="en-US" dirty="0"/>
          </a:p>
          <a:p>
            <a:pPr marL="0" indent="0">
              <a:buNone/>
            </a:pPr>
            <a:r>
              <a:rPr lang="en-US" dirty="0"/>
              <a:t>The investigators have adhered to the policies for protection of human subjects as prescribed in AR 70-25. </a:t>
            </a:r>
          </a:p>
          <a:p>
            <a:endParaRPr lang="en-US" dirty="0"/>
          </a:p>
        </p:txBody>
      </p:sp>
    </p:spTree>
    <p:extLst>
      <p:ext uri="{BB962C8B-B14F-4D97-AF65-F5344CB8AC3E}">
        <p14:creationId xmlns:p14="http://schemas.microsoft.com/office/powerpoint/2010/main" val="1617671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7262" y="774263"/>
            <a:ext cx="10515600" cy="4875426"/>
          </a:xfrm>
        </p:spPr>
        <p:txBody>
          <a:bodyPr>
            <a:noAutofit/>
          </a:bodyPr>
          <a:lstStyle/>
          <a:p>
            <a:pPr marL="914400" lvl="2" indent="0">
              <a:buNone/>
            </a:pPr>
            <a:endParaRPr lang="en-US" dirty="0"/>
          </a:p>
          <a:p>
            <a:pPr lvl="1"/>
            <a:endParaRPr lang="en-US" dirty="0"/>
          </a:p>
          <a:p>
            <a:endParaRPr lang="en-US" dirty="0">
              <a:solidFill>
                <a:srgbClr val="FF0000"/>
              </a:solidFill>
            </a:endParaRPr>
          </a:p>
          <a:p>
            <a:endParaRPr lang="en-US" dirty="0">
              <a:solidFill>
                <a:srgbClr val="FF0000"/>
              </a:solidFill>
            </a:endParaRPr>
          </a:p>
        </p:txBody>
      </p:sp>
      <p:sp>
        <p:nvSpPr>
          <p:cNvPr id="5" name="Slide Number Placeholder 4"/>
          <p:cNvSpPr>
            <a:spLocks noGrp="1"/>
          </p:cNvSpPr>
          <p:nvPr>
            <p:ph type="sldNum" sz="quarter" idx="12"/>
          </p:nvPr>
        </p:nvSpPr>
        <p:spPr/>
        <p:txBody>
          <a:bodyPr/>
          <a:lstStyle/>
          <a:p>
            <a:fld id="{711354D6-6B94-4B1D-B059-47B97417F8BB}" type="slidenum">
              <a:rPr lang="en-US" smtClean="0"/>
              <a:t>20</a:t>
            </a:fld>
            <a:endParaRPr lang="en-US"/>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2709" t="1713" r="2396" b="2626"/>
          <a:stretch/>
        </p:blipFill>
        <p:spPr>
          <a:xfrm>
            <a:off x="1550126" y="503960"/>
            <a:ext cx="9643971" cy="5579777"/>
          </a:xfrm>
          <a:prstGeom prst="rect">
            <a:avLst/>
          </a:prstGeom>
        </p:spPr>
      </p:pic>
    </p:spTree>
    <p:extLst>
      <p:ext uri="{BB962C8B-B14F-4D97-AF65-F5344CB8AC3E}">
        <p14:creationId xmlns:p14="http://schemas.microsoft.com/office/powerpoint/2010/main" val="55201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UNCLASSIFIED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7" y="-1"/>
            <a:ext cx="12189744" cy="6888642"/>
          </a:xfrm>
          <a:prstGeom prst="rect">
            <a:avLst/>
          </a:prstGeom>
        </p:spPr>
      </p:pic>
    </p:spTree>
    <p:extLst>
      <p:ext uri="{BB962C8B-B14F-4D97-AF65-F5344CB8AC3E}">
        <p14:creationId xmlns:p14="http://schemas.microsoft.com/office/powerpoint/2010/main" val="323250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Past, Present, or In the Moment?</a:t>
            </a:r>
          </a:p>
        </p:txBody>
      </p:sp>
      <p:sp>
        <p:nvSpPr>
          <p:cNvPr id="2" name="Content Placeholder 1"/>
          <p:cNvSpPr>
            <a:spLocks noGrp="1"/>
          </p:cNvSpPr>
          <p:nvPr>
            <p:ph idx="1"/>
          </p:nvPr>
        </p:nvSpPr>
        <p:spPr/>
        <p:txBody>
          <a:bodyPr/>
          <a:lstStyle/>
          <a:p>
            <a:r>
              <a:rPr lang="en-US" dirty="0"/>
              <a:t>The mind is often in fast-forward with future directed planning, worry, or catastrophizing … or in the past, ruminating, reliving or regretting. </a:t>
            </a:r>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prstClr val="black"/>
                </a:solidFill>
              </a:rPr>
              <a:t>Mindfulness is about holding steady on ‘play’ to experience events in the present moment with clarity and calmness.</a:t>
            </a:r>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dirty="0"/>
              <a:t>CUI</a:t>
            </a:r>
          </a:p>
        </p:txBody>
      </p:sp>
      <p:sp>
        <p:nvSpPr>
          <p:cNvPr id="4" name="Slide Number Placeholder 3"/>
          <p:cNvSpPr>
            <a:spLocks noGrp="1"/>
          </p:cNvSpPr>
          <p:nvPr>
            <p:ph type="sldNum" sz="quarter" idx="12"/>
          </p:nvPr>
        </p:nvSpPr>
        <p:spPr/>
        <p:txBody>
          <a:bodyPr/>
          <a:lstStyle/>
          <a:p>
            <a:fld id="{711354D6-6B94-4B1D-B059-47B97417F8BB}" type="slidenum">
              <a:rPr lang="en-US" smtClean="0"/>
              <a:t>3</a:t>
            </a:fld>
            <a:endParaRPr lang="en-US"/>
          </a:p>
        </p:txBody>
      </p:sp>
      <p:pic>
        <p:nvPicPr>
          <p:cNvPr id="7"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08" t="5113" r="3034" b="4949"/>
          <a:stretch/>
        </p:blipFill>
        <p:spPr bwMode="auto">
          <a:xfrm>
            <a:off x="3243034" y="2240383"/>
            <a:ext cx="5397615" cy="2491207"/>
          </a:xfrm>
          <a:prstGeom prst="rect">
            <a:avLst/>
          </a:prstGeom>
          <a:solidFill>
            <a:srgbClr val="3D5487"/>
          </a:solidFill>
          <a:ln>
            <a:noFill/>
          </a:ln>
          <a:effectLst>
            <a:glow rad="63500">
              <a:schemeClr val="accent3">
                <a:satMod val="175000"/>
                <a:alpha val="40000"/>
              </a:schemeClr>
            </a:glow>
          </a:effectLst>
        </p:spPr>
      </p:pic>
      <p:sp>
        <p:nvSpPr>
          <p:cNvPr id="9" name="TextBox 8"/>
          <p:cNvSpPr txBox="1"/>
          <p:nvPr/>
        </p:nvSpPr>
        <p:spPr>
          <a:xfrm>
            <a:off x="7933015" y="6195500"/>
            <a:ext cx="1908408" cy="400110"/>
          </a:xfrm>
          <a:prstGeom prst="rect">
            <a:avLst/>
          </a:prstGeom>
          <a:noFill/>
        </p:spPr>
        <p:txBody>
          <a:bodyPr wrap="none" rtlCol="0">
            <a:spAutoFit/>
          </a:bodyPr>
          <a:lstStyle/>
          <a:p>
            <a:pPr marL="274320" indent="-274320"/>
            <a:r>
              <a:rPr lang="en-US" sz="2000" dirty="0">
                <a:solidFill>
                  <a:srgbClr val="000000"/>
                </a:solidFill>
              </a:rPr>
              <a:t>-Dr. Amishi Jha</a:t>
            </a:r>
          </a:p>
        </p:txBody>
      </p:sp>
    </p:spTree>
    <p:extLst>
      <p:ext uri="{BB962C8B-B14F-4D97-AF65-F5344CB8AC3E}">
        <p14:creationId xmlns:p14="http://schemas.microsoft.com/office/powerpoint/2010/main" val="280984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Baseline Assessment</a:t>
            </a:r>
          </a:p>
        </p:txBody>
      </p:sp>
      <p:sp>
        <p:nvSpPr>
          <p:cNvPr id="2" name="Content Placeholder 1"/>
          <p:cNvSpPr>
            <a:spLocks noGrp="1"/>
          </p:cNvSpPr>
          <p:nvPr>
            <p:ph idx="1"/>
          </p:nvPr>
        </p:nvSpPr>
        <p:spPr/>
        <p:txBody>
          <a:bodyPr/>
          <a:lstStyle/>
          <a:p>
            <a:r>
              <a:rPr lang="en-US" dirty="0"/>
              <a:t>On a scale of 1 to 10, rate your level of stress</a:t>
            </a:r>
          </a:p>
          <a:p>
            <a:r>
              <a:rPr lang="en-US" dirty="0"/>
              <a:t>Note what’s coming up for you… thoughts, feelings, sensations</a:t>
            </a:r>
          </a:p>
          <a:p>
            <a:r>
              <a:rPr lang="en-US" dirty="0"/>
              <a:t>Are they pleasant, unpleasant, or neutral?</a:t>
            </a:r>
          </a:p>
        </p:txBody>
      </p:sp>
      <p:sp>
        <p:nvSpPr>
          <p:cNvPr id="3" name="Footer Placeholder 2"/>
          <p:cNvSpPr>
            <a:spLocks noGrp="1"/>
          </p:cNvSpPr>
          <p:nvPr>
            <p:ph type="ftr" sz="quarter" idx="11"/>
          </p:nvPr>
        </p:nvSpPr>
        <p:spPr/>
        <p:txBody>
          <a:bodyPr/>
          <a:lstStyle/>
          <a:p>
            <a:r>
              <a:rPr lang="en-US" dirty="0"/>
              <a:t>CUI</a:t>
            </a:r>
          </a:p>
        </p:txBody>
      </p:sp>
      <p:sp>
        <p:nvSpPr>
          <p:cNvPr id="4" name="Slide Number Placeholder 3"/>
          <p:cNvSpPr>
            <a:spLocks noGrp="1"/>
          </p:cNvSpPr>
          <p:nvPr>
            <p:ph type="sldNum" sz="quarter" idx="12"/>
          </p:nvPr>
        </p:nvSpPr>
        <p:spPr/>
        <p:txBody>
          <a:bodyPr/>
          <a:lstStyle/>
          <a:p>
            <a:fld id="{711354D6-6B94-4B1D-B059-47B97417F8BB}" type="slidenum">
              <a:rPr lang="en-US" smtClean="0"/>
              <a:t>4</a:t>
            </a:fld>
            <a:endParaRPr lang="en-US"/>
          </a:p>
        </p:txBody>
      </p:sp>
      <p:pic>
        <p:nvPicPr>
          <p:cNvPr id="5" name="Picture 2" descr="C:\Users\thomas.nassif\Pictures\rul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79410" y="3200400"/>
            <a:ext cx="3280040" cy="316673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583871" y="2035628"/>
            <a:ext cx="8042275" cy="1916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18148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Try this Focused Attention Practice</a:t>
            </a:r>
          </a:p>
        </p:txBody>
      </p:sp>
      <p:sp>
        <p:nvSpPr>
          <p:cNvPr id="2" name="Content Placeholder 1"/>
          <p:cNvSpPr>
            <a:spLocks noGrp="1"/>
          </p:cNvSpPr>
          <p:nvPr>
            <p:ph idx="1"/>
          </p:nvPr>
        </p:nvSpPr>
        <p:spPr>
          <a:xfrm>
            <a:off x="838200" y="1211476"/>
            <a:ext cx="5159829" cy="4875426"/>
          </a:xfrm>
        </p:spPr>
        <p:txBody>
          <a:bodyPr>
            <a:noAutofit/>
          </a:bodyPr>
          <a:lstStyle/>
          <a:p>
            <a:r>
              <a:rPr lang="en-US" dirty="0"/>
              <a:t>Count your breaths from 7 to 1 – if you get distracted, begin again at 7</a:t>
            </a:r>
          </a:p>
          <a:p>
            <a:r>
              <a:rPr lang="en-US" dirty="0"/>
              <a:t>Explore where you feel the breath most—for example it could be your nostrils, your chest, or your shoulders</a:t>
            </a:r>
          </a:p>
          <a:p>
            <a:r>
              <a:rPr lang="en-US" dirty="0"/>
              <a:t>Select the area that  you are most drawn to and let that be the focus of your attention</a:t>
            </a:r>
          </a:p>
          <a:p>
            <a:r>
              <a:rPr lang="en-US" dirty="0"/>
              <a:t>Notice when your mind wanders away from this target—and when it does—gently bring it back to the sensation</a:t>
            </a:r>
          </a:p>
          <a:p>
            <a:endParaRPr lang="en-US" dirty="0"/>
          </a:p>
        </p:txBody>
      </p:sp>
      <p:sp>
        <p:nvSpPr>
          <p:cNvPr id="3" name="Footer Placeholder 2"/>
          <p:cNvSpPr>
            <a:spLocks noGrp="1"/>
          </p:cNvSpPr>
          <p:nvPr>
            <p:ph type="ftr" sz="quarter" idx="11"/>
          </p:nvPr>
        </p:nvSpPr>
        <p:spPr/>
        <p:txBody>
          <a:bodyPr/>
          <a:lstStyle/>
          <a:p>
            <a:r>
              <a:rPr lang="en-US" dirty="0"/>
              <a:t>CUI</a:t>
            </a:r>
          </a:p>
        </p:txBody>
      </p:sp>
      <p:sp>
        <p:nvSpPr>
          <p:cNvPr id="4" name="Slide Number Placeholder 3"/>
          <p:cNvSpPr>
            <a:spLocks noGrp="1"/>
          </p:cNvSpPr>
          <p:nvPr>
            <p:ph type="sldNum" sz="quarter" idx="12"/>
          </p:nvPr>
        </p:nvSpPr>
        <p:spPr/>
        <p:txBody>
          <a:bodyPr/>
          <a:lstStyle/>
          <a:p>
            <a:fld id="{711354D6-6B94-4B1D-B059-47B97417F8BB}" type="slidenum">
              <a:rPr lang="en-US" smtClean="0"/>
              <a:t>5</a:t>
            </a:fld>
            <a:endParaRPr lang="en-US"/>
          </a:p>
        </p:txBody>
      </p:sp>
      <p:sp>
        <p:nvSpPr>
          <p:cNvPr id="6" name="Content Placeholder 2"/>
          <p:cNvSpPr txBox="1">
            <a:spLocks/>
          </p:cNvSpPr>
          <p:nvPr/>
        </p:nvSpPr>
        <p:spPr>
          <a:xfrm>
            <a:off x="816429" y="1445760"/>
            <a:ext cx="5181600" cy="48495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mn-lt"/>
            </a:endParaRPr>
          </a:p>
        </p:txBody>
      </p:sp>
      <p:pic>
        <p:nvPicPr>
          <p:cNvPr id="7" name="Picture 1" descr="IMG_389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6730093" y="2051804"/>
            <a:ext cx="4849585" cy="363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44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Try this Open Monitoring Practice</a:t>
            </a:r>
          </a:p>
        </p:txBody>
      </p:sp>
      <p:sp>
        <p:nvSpPr>
          <p:cNvPr id="2" name="Content Placeholder 1"/>
          <p:cNvSpPr>
            <a:spLocks noGrp="1"/>
          </p:cNvSpPr>
          <p:nvPr>
            <p:ph idx="1"/>
          </p:nvPr>
        </p:nvSpPr>
        <p:spPr>
          <a:xfrm>
            <a:off x="728345" y="1398674"/>
            <a:ext cx="5419999" cy="4875426"/>
          </a:xfrm>
        </p:spPr>
        <p:txBody>
          <a:bodyPr>
            <a:normAutofit/>
          </a:bodyPr>
          <a:lstStyle/>
          <a:p>
            <a:r>
              <a:rPr lang="en-US" dirty="0"/>
              <a:t>Expand awareness beyond the body to your surroundings… sounds, smells, the touch of air on your skin, light trickling through the eyelids</a:t>
            </a:r>
          </a:p>
          <a:p>
            <a:r>
              <a:rPr lang="en-US" dirty="0"/>
              <a:t>Notice when your mind wanders to a thought, feeling, or sensation – note if it’s pleasant, unpleasant, or neutral</a:t>
            </a:r>
          </a:p>
          <a:p>
            <a:r>
              <a:rPr lang="en-US" dirty="0"/>
              <a:t>Bring your attention back to the present, observing with your senses</a:t>
            </a:r>
          </a:p>
          <a:p>
            <a:r>
              <a:rPr lang="en-US" dirty="0"/>
              <a:t>Feel yourself to be unchanging and timeless awareness—even as things come and go around you</a:t>
            </a:r>
          </a:p>
        </p:txBody>
      </p:sp>
      <p:sp>
        <p:nvSpPr>
          <p:cNvPr id="3" name="Footer Placeholder 2"/>
          <p:cNvSpPr>
            <a:spLocks noGrp="1"/>
          </p:cNvSpPr>
          <p:nvPr>
            <p:ph type="ftr" sz="quarter" idx="11"/>
          </p:nvPr>
        </p:nvSpPr>
        <p:spPr/>
        <p:txBody>
          <a:bodyPr/>
          <a:lstStyle/>
          <a:p>
            <a:r>
              <a:rPr lang="en-US" dirty="0"/>
              <a:t>CUI</a:t>
            </a:r>
          </a:p>
        </p:txBody>
      </p:sp>
      <p:sp>
        <p:nvSpPr>
          <p:cNvPr id="4" name="Slide Number Placeholder 3"/>
          <p:cNvSpPr>
            <a:spLocks noGrp="1"/>
          </p:cNvSpPr>
          <p:nvPr>
            <p:ph type="sldNum" sz="quarter" idx="12"/>
          </p:nvPr>
        </p:nvSpPr>
        <p:spPr/>
        <p:txBody>
          <a:bodyPr/>
          <a:lstStyle/>
          <a:p>
            <a:fld id="{711354D6-6B94-4B1D-B059-47B97417F8BB}" type="slidenum">
              <a:rPr lang="en-US" smtClean="0"/>
              <a:t>6</a:t>
            </a:fld>
            <a:endParaRPr lang="en-US"/>
          </a:p>
        </p:txBody>
      </p:sp>
      <p:sp>
        <p:nvSpPr>
          <p:cNvPr id="6" name="Content Placeholder 2"/>
          <p:cNvSpPr txBox="1">
            <a:spLocks/>
          </p:cNvSpPr>
          <p:nvPr/>
        </p:nvSpPr>
        <p:spPr>
          <a:xfrm>
            <a:off x="458637" y="1673346"/>
            <a:ext cx="595941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600" dirty="0">
              <a:latin typeface="+mn-lt"/>
            </a:endParaRPr>
          </a:p>
        </p:txBody>
      </p:sp>
      <p:pic>
        <p:nvPicPr>
          <p:cNvPr id="8" name="Content Placeholder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8052" y="1673346"/>
            <a:ext cx="5222936" cy="3274922"/>
          </a:xfrm>
          <a:prstGeom prst="rect">
            <a:avLst/>
          </a:prstGeom>
        </p:spPr>
      </p:pic>
    </p:spTree>
    <p:extLst>
      <p:ext uri="{BB962C8B-B14F-4D97-AF65-F5344CB8AC3E}">
        <p14:creationId xmlns:p14="http://schemas.microsoft.com/office/powerpoint/2010/main" val="52917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Assessment</a:t>
            </a:r>
          </a:p>
        </p:txBody>
      </p:sp>
      <p:sp>
        <p:nvSpPr>
          <p:cNvPr id="3" name="Content Placeholder 2"/>
          <p:cNvSpPr>
            <a:spLocks noGrp="1"/>
          </p:cNvSpPr>
          <p:nvPr>
            <p:ph idx="1"/>
          </p:nvPr>
        </p:nvSpPr>
        <p:spPr/>
        <p:txBody>
          <a:bodyPr/>
          <a:lstStyle/>
          <a:p>
            <a:r>
              <a:rPr lang="en-US" dirty="0"/>
              <a:t>On a scale of 1 to 10, rate your level of stress</a:t>
            </a:r>
          </a:p>
          <a:p>
            <a:r>
              <a:rPr lang="en-US" dirty="0"/>
              <a:t>Note what’s coming up for you… thoughts, feelings, sensations</a:t>
            </a:r>
          </a:p>
          <a:p>
            <a:r>
              <a:rPr lang="en-US" dirty="0"/>
              <a:t>Are they pleasant, unpleasant, or neutral?</a:t>
            </a:r>
          </a:p>
          <a:p>
            <a:r>
              <a:rPr lang="en-US" dirty="0"/>
              <a:t>If you could describe your experience with this mindfulness practice in one word, what would it be?</a:t>
            </a:r>
          </a:p>
        </p:txBody>
      </p:sp>
      <p:pic>
        <p:nvPicPr>
          <p:cNvPr id="5" name="Picture 3" descr="C:\Users\thomas.nassif\Pictures\vintage measuring tape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90416" y="3452037"/>
            <a:ext cx="3902075" cy="293012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p:cNvSpPr>
            <a:spLocks noGrp="1"/>
          </p:cNvSpPr>
          <p:nvPr>
            <p:ph type="ftr" sz="quarter" idx="11"/>
          </p:nvPr>
        </p:nvSpPr>
        <p:spPr>
          <a:xfrm>
            <a:off x="4038600" y="6523516"/>
            <a:ext cx="4114800" cy="365125"/>
          </a:xfrm>
        </p:spPr>
        <p:txBody>
          <a:bodyPr/>
          <a:lstStyle/>
          <a:p>
            <a:r>
              <a:rPr lang="en-US" dirty="0"/>
              <a:t>CUI</a:t>
            </a:r>
          </a:p>
        </p:txBody>
      </p:sp>
      <p:sp>
        <p:nvSpPr>
          <p:cNvPr id="7" name="Slide Number Placeholder 4"/>
          <p:cNvSpPr>
            <a:spLocks noGrp="1"/>
          </p:cNvSpPr>
          <p:nvPr>
            <p:ph type="sldNum" sz="quarter" idx="12"/>
          </p:nvPr>
        </p:nvSpPr>
        <p:spPr>
          <a:xfrm>
            <a:off x="9277350" y="6527171"/>
            <a:ext cx="2743200" cy="365125"/>
          </a:xfrm>
        </p:spPr>
        <p:txBody>
          <a:bodyPr/>
          <a:lstStyle/>
          <a:p>
            <a:fld id="{711354D6-6B94-4B1D-B059-47B97417F8BB}" type="slidenum">
              <a:rPr lang="en-US" smtClean="0"/>
              <a:t>7</a:t>
            </a:fld>
            <a:endParaRPr lang="en-US" dirty="0"/>
          </a:p>
        </p:txBody>
      </p:sp>
    </p:spTree>
    <p:extLst>
      <p:ext uri="{BB962C8B-B14F-4D97-AF65-F5344CB8AC3E}">
        <p14:creationId xmlns:p14="http://schemas.microsoft.com/office/powerpoint/2010/main" val="73098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p:txBody>
          <a:bodyPr/>
          <a:lstStyle/>
          <a:p>
            <a:r>
              <a:rPr lang="en-US" dirty="0"/>
              <a:t>Striking a Balance </a:t>
            </a:r>
          </a:p>
        </p:txBody>
      </p:sp>
      <p:sp>
        <p:nvSpPr>
          <p:cNvPr id="2" name="Content Placeholder 1"/>
          <p:cNvSpPr>
            <a:spLocks noGrp="1"/>
          </p:cNvSpPr>
          <p:nvPr>
            <p:ph idx="1"/>
          </p:nvPr>
        </p:nvSpPr>
        <p:spPr>
          <a:xfrm>
            <a:off x="635150" y="1798205"/>
            <a:ext cx="3315388" cy="4351338"/>
          </a:xfrm>
        </p:spPr>
        <p:txBody>
          <a:bodyPr>
            <a:noAutofit/>
          </a:bodyPr>
          <a:lstStyle/>
          <a:p>
            <a:r>
              <a:rPr lang="en-US" sz="2200" dirty="0"/>
              <a:t>Mindfulness goes beyond directing our attention to the breath, body, or senses</a:t>
            </a:r>
          </a:p>
          <a:p>
            <a:r>
              <a:rPr lang="en-US" sz="2200" dirty="0"/>
              <a:t>One must also monitor the quality of attention</a:t>
            </a:r>
          </a:p>
          <a:p>
            <a:r>
              <a:rPr lang="en-US" sz="2200" dirty="0"/>
              <a:t>During mindfulness practice, notice if your mind tends to fall into excitation/excitation or laxity/boredom?</a:t>
            </a:r>
          </a:p>
        </p:txBody>
      </p:sp>
      <p:sp>
        <p:nvSpPr>
          <p:cNvPr id="3" name="Footer Placeholder 2"/>
          <p:cNvSpPr>
            <a:spLocks noGrp="1"/>
          </p:cNvSpPr>
          <p:nvPr>
            <p:ph type="ftr" sz="quarter" idx="11"/>
          </p:nvPr>
        </p:nvSpPr>
        <p:spPr/>
        <p:txBody>
          <a:bodyPr/>
          <a:lstStyle/>
          <a:p>
            <a:r>
              <a:rPr lang="en-US"/>
              <a:t>UNCLASSIFIED</a:t>
            </a:r>
          </a:p>
        </p:txBody>
      </p:sp>
      <p:sp>
        <p:nvSpPr>
          <p:cNvPr id="4" name="Slide Number Placeholder 3"/>
          <p:cNvSpPr>
            <a:spLocks noGrp="1"/>
          </p:cNvSpPr>
          <p:nvPr>
            <p:ph type="sldNum" sz="quarter" idx="12"/>
          </p:nvPr>
        </p:nvSpPr>
        <p:spPr/>
        <p:txBody>
          <a:bodyPr/>
          <a:lstStyle/>
          <a:p>
            <a:fld id="{711354D6-6B94-4B1D-B059-47B97417F8BB}" type="slidenum">
              <a:rPr lang="en-US" smtClean="0"/>
              <a:t>8</a:t>
            </a:fld>
            <a:endParaRPr lang="en-US"/>
          </a:p>
        </p:txBody>
      </p:sp>
      <p:sp>
        <p:nvSpPr>
          <p:cNvPr id="8" name="Line 2"/>
          <p:cNvSpPr>
            <a:spLocks noChangeShapeType="1"/>
          </p:cNvSpPr>
          <p:nvPr/>
        </p:nvSpPr>
        <p:spPr bwMode="auto">
          <a:xfrm>
            <a:off x="4893145" y="3548225"/>
            <a:ext cx="6520592" cy="32208"/>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srgbClr val="000000"/>
              </a:solidFill>
            </a:endParaRPr>
          </a:p>
        </p:txBody>
      </p:sp>
      <p:sp>
        <p:nvSpPr>
          <p:cNvPr id="9" name="Rectangle 8"/>
          <p:cNvSpPr>
            <a:spLocks noChangeArrowheads="1"/>
          </p:cNvSpPr>
          <p:nvPr/>
        </p:nvSpPr>
        <p:spPr bwMode="auto">
          <a:xfrm>
            <a:off x="4893063" y="1946211"/>
            <a:ext cx="6520674" cy="3580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defRPr/>
            </a:pPr>
            <a:endParaRPr lang="en-US">
              <a:solidFill>
                <a:srgbClr val="000000"/>
              </a:solidFill>
            </a:endParaRPr>
          </a:p>
        </p:txBody>
      </p:sp>
      <p:sp>
        <p:nvSpPr>
          <p:cNvPr id="10" name="Text Box 11"/>
          <p:cNvSpPr txBox="1">
            <a:spLocks noChangeArrowheads="1"/>
          </p:cNvSpPr>
          <p:nvPr/>
        </p:nvSpPr>
        <p:spPr bwMode="auto">
          <a:xfrm rot="16200000">
            <a:off x="2670903" y="3178083"/>
            <a:ext cx="370484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600" dirty="0">
                <a:ea typeface="Helvetica" charset="0"/>
                <a:cs typeface="Helvetica" charset="0"/>
              </a:rPr>
              <a:t>Quality of Attention</a:t>
            </a:r>
          </a:p>
        </p:txBody>
      </p:sp>
      <p:sp>
        <p:nvSpPr>
          <p:cNvPr id="11" name="TextBox 10"/>
          <p:cNvSpPr txBox="1"/>
          <p:nvPr/>
        </p:nvSpPr>
        <p:spPr>
          <a:xfrm>
            <a:off x="6204292" y="4939141"/>
            <a:ext cx="2085827" cy="400110"/>
          </a:xfrm>
          <a:prstGeom prst="rect">
            <a:avLst/>
          </a:prstGeom>
          <a:noFill/>
        </p:spPr>
        <p:txBody>
          <a:bodyPr wrap="none" rtlCol="0">
            <a:spAutoFit/>
          </a:bodyPr>
          <a:lstStyle/>
          <a:p>
            <a:r>
              <a:rPr lang="en-US" sz="2000" b="1" dirty="0">
                <a:solidFill>
                  <a:schemeClr val="accent1"/>
                </a:solidFill>
                <a:latin typeface="Century" charset="0"/>
                <a:ea typeface="Century" charset="0"/>
                <a:cs typeface="Century" charset="0"/>
              </a:rPr>
              <a:t>Laxity/Boredom</a:t>
            </a:r>
          </a:p>
        </p:txBody>
      </p:sp>
      <p:sp>
        <p:nvSpPr>
          <p:cNvPr id="12" name="TextBox 11"/>
          <p:cNvSpPr txBox="1"/>
          <p:nvPr/>
        </p:nvSpPr>
        <p:spPr>
          <a:xfrm>
            <a:off x="9752461" y="3564328"/>
            <a:ext cx="1741793" cy="707886"/>
          </a:xfrm>
          <a:prstGeom prst="rect">
            <a:avLst/>
          </a:prstGeom>
          <a:noFill/>
        </p:spPr>
        <p:txBody>
          <a:bodyPr wrap="square" rtlCol="0">
            <a:spAutoFit/>
          </a:bodyPr>
          <a:lstStyle/>
          <a:p>
            <a:r>
              <a:rPr lang="en-US" sz="2000" b="1" dirty="0">
                <a:solidFill>
                  <a:srgbClr val="00B050"/>
                </a:solidFill>
                <a:latin typeface="Century" charset="0"/>
                <a:ea typeface="Century" charset="0"/>
                <a:cs typeface="Century" charset="0"/>
              </a:rPr>
              <a:t>Optimal Activation</a:t>
            </a:r>
          </a:p>
        </p:txBody>
      </p:sp>
      <p:sp>
        <p:nvSpPr>
          <p:cNvPr id="13" name="TextBox 12"/>
          <p:cNvSpPr txBox="1"/>
          <p:nvPr/>
        </p:nvSpPr>
        <p:spPr>
          <a:xfrm>
            <a:off x="6537702" y="1965514"/>
            <a:ext cx="2592376" cy="400110"/>
          </a:xfrm>
          <a:prstGeom prst="rect">
            <a:avLst/>
          </a:prstGeom>
          <a:noFill/>
          <a:ln>
            <a:noFill/>
          </a:ln>
        </p:spPr>
        <p:txBody>
          <a:bodyPr wrap="none" rtlCol="0">
            <a:spAutoFit/>
          </a:bodyPr>
          <a:lstStyle/>
          <a:p>
            <a:r>
              <a:rPr lang="en-US" sz="2000" b="1" dirty="0">
                <a:solidFill>
                  <a:srgbClr val="C00000"/>
                </a:solidFill>
                <a:latin typeface="Century" charset="0"/>
                <a:ea typeface="Century" charset="0"/>
                <a:cs typeface="Century" charset="0"/>
              </a:rPr>
              <a:t>Agitation/Excitation</a:t>
            </a:r>
          </a:p>
        </p:txBody>
      </p:sp>
      <p:sp>
        <p:nvSpPr>
          <p:cNvPr id="14" name="Line 12"/>
          <p:cNvSpPr>
            <a:spLocks noChangeShapeType="1"/>
          </p:cNvSpPr>
          <p:nvPr/>
        </p:nvSpPr>
        <p:spPr bwMode="auto">
          <a:xfrm>
            <a:off x="4893064" y="3548225"/>
            <a:ext cx="6520674" cy="32207"/>
          </a:xfrm>
          <a:prstGeom prst="line">
            <a:avLst/>
          </a:prstGeom>
          <a:noFill/>
          <a:ln w="63500">
            <a:solidFill>
              <a:srgbClr val="00B050">
                <a:alpha val="52000"/>
              </a:srgbClr>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srgbClr val="000000"/>
              </a:solidFill>
            </a:endParaRPr>
          </a:p>
        </p:txBody>
      </p:sp>
      <p:sp>
        <p:nvSpPr>
          <p:cNvPr id="15" name="TextBox 14"/>
          <p:cNvSpPr txBox="1"/>
          <p:nvPr/>
        </p:nvSpPr>
        <p:spPr>
          <a:xfrm>
            <a:off x="6242844" y="5604047"/>
            <a:ext cx="3821111" cy="492443"/>
          </a:xfrm>
          <a:prstGeom prst="rect">
            <a:avLst/>
          </a:prstGeom>
          <a:noFill/>
        </p:spPr>
        <p:txBody>
          <a:bodyPr wrap="none" rtlCol="0">
            <a:spAutoFit/>
          </a:bodyPr>
          <a:lstStyle/>
          <a:p>
            <a:r>
              <a:rPr lang="en-US" sz="2600" dirty="0">
                <a:ea typeface="Helvetica" charset="0"/>
                <a:cs typeface="Helvetica" charset="0"/>
              </a:rPr>
              <a:t>Meditation Time Interval </a:t>
            </a:r>
          </a:p>
        </p:txBody>
      </p:sp>
      <p:sp>
        <p:nvSpPr>
          <p:cNvPr id="17" name="Slide Number Placeholder 3"/>
          <p:cNvSpPr txBox="1">
            <a:spLocks/>
          </p:cNvSpPr>
          <p:nvPr/>
        </p:nvSpPr>
        <p:spPr>
          <a:xfrm>
            <a:off x="9277350" y="65271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A9A2A3-94B6-474E-A4F0-E300873075C7}" type="slidenum">
              <a:rPr lang="en-US" smtClean="0">
                <a:solidFill>
                  <a:prstClr val="black">
                    <a:tint val="75000"/>
                  </a:prstClr>
                </a:solidFill>
              </a:rPr>
              <a:pPr/>
              <a:t>8</a:t>
            </a:fld>
            <a:endParaRPr lang="en-US">
              <a:solidFill>
                <a:prstClr val="black">
                  <a:tint val="75000"/>
                </a:prstClr>
              </a:solidFill>
            </a:endParaRPr>
          </a:p>
        </p:txBody>
      </p:sp>
      <p:sp>
        <p:nvSpPr>
          <p:cNvPr id="18" name="Freeform 17"/>
          <p:cNvSpPr/>
          <p:nvPr/>
        </p:nvSpPr>
        <p:spPr>
          <a:xfrm>
            <a:off x="5297911" y="2213287"/>
            <a:ext cx="4365217" cy="1523080"/>
          </a:xfrm>
          <a:custGeom>
            <a:avLst/>
            <a:gdLst>
              <a:gd name="connsiteX0" fmla="*/ 0 w 4792133"/>
              <a:gd name="connsiteY0" fmla="*/ 1083999 h 1204727"/>
              <a:gd name="connsiteX1" fmla="*/ 982133 w 4792133"/>
              <a:gd name="connsiteY1" fmla="*/ 266 h 1204727"/>
              <a:gd name="connsiteX2" fmla="*/ 3217333 w 4792133"/>
              <a:gd name="connsiteY2" fmla="*/ 1168666 h 1204727"/>
              <a:gd name="connsiteX3" fmla="*/ 3979333 w 4792133"/>
              <a:gd name="connsiteY3" fmla="*/ 914666 h 1204727"/>
              <a:gd name="connsiteX4" fmla="*/ 4792133 w 4792133"/>
              <a:gd name="connsiteY4" fmla="*/ 999333 h 1204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133" h="1204727">
                <a:moveTo>
                  <a:pt x="0" y="1083999"/>
                </a:moveTo>
                <a:cubicBezTo>
                  <a:pt x="222955" y="535077"/>
                  <a:pt x="445911" y="-13845"/>
                  <a:pt x="982133" y="266"/>
                </a:cubicBezTo>
                <a:cubicBezTo>
                  <a:pt x="1518355" y="14377"/>
                  <a:pt x="2717800" y="1016266"/>
                  <a:pt x="3217333" y="1168666"/>
                </a:cubicBezTo>
                <a:cubicBezTo>
                  <a:pt x="3716866" y="1321066"/>
                  <a:pt x="3716866" y="942888"/>
                  <a:pt x="3979333" y="914666"/>
                </a:cubicBezTo>
                <a:cubicBezTo>
                  <a:pt x="4241800" y="886444"/>
                  <a:pt x="4516966" y="942888"/>
                  <a:pt x="4792133" y="999333"/>
                </a:cubicBezTo>
              </a:path>
            </a:pathLst>
          </a:custGeom>
          <a:solidFill>
            <a:srgbClr val="FF0000"/>
          </a:solidFill>
          <a:ln w="63500">
            <a:solidFill>
              <a:srgbClr val="FF0000">
                <a:alpha val="52000"/>
              </a:srgbClr>
            </a:solidFill>
            <a:round/>
            <a:headEnd type="none" w="med" len="med"/>
            <a:tailEnd type="none" w="med" len="med"/>
          </a:ln>
          <a:effectLst/>
        </p:spPr>
        <p:txBody>
          <a:bodyPr/>
          <a:lstStyle/>
          <a:p>
            <a:pPr defTabSz="457200"/>
            <a:endParaRPr lang="en-US">
              <a:solidFill>
                <a:srgbClr val="000000"/>
              </a:solidFill>
            </a:endParaRPr>
          </a:p>
        </p:txBody>
      </p:sp>
      <p:sp>
        <p:nvSpPr>
          <p:cNvPr id="19" name="Freeform 18"/>
          <p:cNvSpPr/>
          <p:nvPr/>
        </p:nvSpPr>
        <p:spPr>
          <a:xfrm>
            <a:off x="5243964" y="3466257"/>
            <a:ext cx="4427980" cy="1015235"/>
          </a:xfrm>
          <a:custGeom>
            <a:avLst/>
            <a:gdLst>
              <a:gd name="connsiteX0" fmla="*/ 0 w 4453467"/>
              <a:gd name="connsiteY0" fmla="*/ 142378 h 1175322"/>
              <a:gd name="connsiteX1" fmla="*/ 1693334 w 4453467"/>
              <a:gd name="connsiteY1" fmla="*/ 1175311 h 1175322"/>
              <a:gd name="connsiteX2" fmla="*/ 2455334 w 4453467"/>
              <a:gd name="connsiteY2" fmla="*/ 125444 h 1175322"/>
              <a:gd name="connsiteX3" fmla="*/ 3014134 w 4453467"/>
              <a:gd name="connsiteY3" fmla="*/ 616511 h 1175322"/>
              <a:gd name="connsiteX4" fmla="*/ 4453467 w 4453467"/>
              <a:gd name="connsiteY4" fmla="*/ 6911 h 117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467" h="1175322">
                <a:moveTo>
                  <a:pt x="0" y="142378"/>
                </a:moveTo>
                <a:cubicBezTo>
                  <a:pt x="642056" y="660255"/>
                  <a:pt x="1284112" y="1178133"/>
                  <a:pt x="1693334" y="1175311"/>
                </a:cubicBezTo>
                <a:cubicBezTo>
                  <a:pt x="2102556" y="1172489"/>
                  <a:pt x="2235201" y="218577"/>
                  <a:pt x="2455334" y="125444"/>
                </a:cubicBezTo>
                <a:cubicBezTo>
                  <a:pt x="2675467" y="32311"/>
                  <a:pt x="2681112" y="636267"/>
                  <a:pt x="3014134" y="616511"/>
                </a:cubicBezTo>
                <a:cubicBezTo>
                  <a:pt x="3347156" y="596756"/>
                  <a:pt x="4182534" y="-74934"/>
                  <a:pt x="4453467" y="6911"/>
                </a:cubicBezTo>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90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on Mindfulness</a:t>
            </a:r>
          </a:p>
        </p:txBody>
      </p:sp>
      <p:sp>
        <p:nvSpPr>
          <p:cNvPr id="5" name="Footer Placeholder 4"/>
          <p:cNvSpPr>
            <a:spLocks noGrp="1"/>
          </p:cNvSpPr>
          <p:nvPr>
            <p:ph type="ftr" sz="quarter" idx="11"/>
          </p:nvPr>
        </p:nvSpPr>
        <p:spPr/>
        <p:txBody>
          <a:bodyPr/>
          <a:lstStyle/>
          <a:p>
            <a:r>
              <a:rPr lang="en-US" dirty="0"/>
              <a:t>CUI</a:t>
            </a:r>
          </a:p>
        </p:txBody>
      </p:sp>
      <p:pic>
        <p:nvPicPr>
          <p:cNvPr id="130" name="Picture 1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000" y="1236800"/>
            <a:ext cx="7196421" cy="4500230"/>
          </a:xfrm>
          <a:prstGeom prst="rect">
            <a:avLst/>
          </a:prstGeom>
        </p:spPr>
      </p:pic>
      <p:sp>
        <p:nvSpPr>
          <p:cNvPr id="10" name="Slide Number Placeholder 4"/>
          <p:cNvSpPr>
            <a:spLocks noGrp="1"/>
          </p:cNvSpPr>
          <p:nvPr>
            <p:ph type="sldNum" sz="quarter" idx="12"/>
          </p:nvPr>
        </p:nvSpPr>
        <p:spPr>
          <a:xfrm>
            <a:off x="9277350" y="6527171"/>
            <a:ext cx="2743200" cy="365125"/>
          </a:xfrm>
        </p:spPr>
        <p:txBody>
          <a:bodyPr/>
          <a:lstStyle/>
          <a:p>
            <a:fld id="{711354D6-6B94-4B1D-B059-47B97417F8BB}" type="slidenum">
              <a:rPr lang="en-US" smtClean="0"/>
              <a:t>9</a:t>
            </a:fld>
            <a:endParaRPr lang="en-US" dirty="0"/>
          </a:p>
        </p:txBody>
      </p:sp>
    </p:spTree>
    <p:extLst>
      <p:ext uri="{BB962C8B-B14F-4D97-AF65-F5344CB8AC3E}">
        <p14:creationId xmlns:p14="http://schemas.microsoft.com/office/powerpoint/2010/main" val="104517747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8585A"/>
      </a:dk2>
      <a:lt2>
        <a:srgbClr val="B9BABC"/>
      </a:lt2>
      <a:accent1>
        <a:srgbClr val="496388"/>
      </a:accent1>
      <a:accent2>
        <a:srgbClr val="6C2418"/>
      </a:accent2>
      <a:accent3>
        <a:srgbClr val="58585A"/>
      </a:accent3>
      <a:accent4>
        <a:srgbClr val="B9BABC"/>
      </a:accent4>
      <a:accent5>
        <a:srgbClr val="5D5063"/>
      </a:accent5>
      <a:accent6>
        <a:srgbClr val="5B5C5F"/>
      </a:accent6>
      <a:hlink>
        <a:srgbClr val="0563C1"/>
      </a:hlink>
      <a:folHlink>
        <a:srgbClr val="954F72"/>
      </a:folHlink>
    </a:clrScheme>
    <a:fontScheme name="Arial Black and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58585A"/>
      </a:dk2>
      <a:lt2>
        <a:srgbClr val="B9BABC"/>
      </a:lt2>
      <a:accent1>
        <a:srgbClr val="496388"/>
      </a:accent1>
      <a:accent2>
        <a:srgbClr val="6C2418"/>
      </a:accent2>
      <a:accent3>
        <a:srgbClr val="58585A"/>
      </a:accent3>
      <a:accent4>
        <a:srgbClr val="B9BABC"/>
      </a:accent4>
      <a:accent5>
        <a:srgbClr val="5D5063"/>
      </a:accent5>
      <a:accent6>
        <a:srgbClr val="5B5C5F"/>
      </a:accent6>
      <a:hlink>
        <a:srgbClr val="0563C1"/>
      </a:hlink>
      <a:folHlink>
        <a:srgbClr val="954F72"/>
      </a:folHlink>
    </a:clrScheme>
    <a:fontScheme name="Arial Black and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43400</TotalTime>
  <Words>883</Words>
  <Application>Microsoft Office PowerPoint</Application>
  <PresentationFormat>Widescreen</PresentationFormat>
  <Paragraphs>170</Paragraphs>
  <Slides>21</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Arial Black</vt:lpstr>
      <vt:lpstr>Calibri</vt:lpstr>
      <vt:lpstr>Century</vt:lpstr>
      <vt:lpstr>Office Theme</vt:lpstr>
      <vt:lpstr>1_Office Theme</vt:lpstr>
      <vt:lpstr>Mindfulness: Training Your Mind to Boost Resilience</vt:lpstr>
      <vt:lpstr>Disclaimer</vt:lpstr>
      <vt:lpstr>Past, Present, or In the Moment?</vt:lpstr>
      <vt:lpstr>Baseline Assessment</vt:lpstr>
      <vt:lpstr>Try this Focused Attention Practice</vt:lpstr>
      <vt:lpstr>Try this Open Monitoring Practice</vt:lpstr>
      <vt:lpstr>Post Assessment</vt:lpstr>
      <vt:lpstr>Striking a Balance </vt:lpstr>
      <vt:lpstr>Research on Mindfulness</vt:lpstr>
      <vt:lpstr>PowerPoint Presentation</vt:lpstr>
      <vt:lpstr>Broad Categories of Meditation</vt:lpstr>
      <vt:lpstr>Mindfulness-Based Attention Training (MBAT)</vt:lpstr>
      <vt:lpstr>Mindfulness Operational Outcomes Study</vt:lpstr>
      <vt:lpstr>Mindfulness and Yoga  in Basic Combat Training</vt:lpstr>
      <vt:lpstr>Study Design</vt:lpstr>
      <vt:lpstr>Mental Health </vt:lpstr>
      <vt:lpstr>Mental Resilience</vt:lpstr>
      <vt:lpstr>Leader Engagement and Practice</vt:lpstr>
      <vt:lpstr>WRAIR Training Products</vt:lpstr>
      <vt:lpstr>PowerPoint Presentation</vt:lpstr>
      <vt:lpstr>PowerPoint Presentation</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Tatum, Amanda J CTR USARMY MEDCOM WRAIR (US)</dc:creator>
  <cp:lastModifiedBy>Nassif, Thomas H MAJ USARMY WRAIR (USA)</cp:lastModifiedBy>
  <cp:revision>1025</cp:revision>
  <cp:lastPrinted>2019-11-07T15:54:32Z</cp:lastPrinted>
  <dcterms:created xsi:type="dcterms:W3CDTF">2018-05-22T17:44:24Z</dcterms:created>
  <dcterms:modified xsi:type="dcterms:W3CDTF">2023-07-20T15:18:10Z</dcterms:modified>
  <cp:contentStatus/>
</cp:coreProperties>
</file>