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7"/>
  </p:notesMasterIdLst>
  <p:sldIdLst>
    <p:sldId id="395" r:id="rId5"/>
    <p:sldId id="401" r:id="rId6"/>
    <p:sldId id="468" r:id="rId7"/>
    <p:sldId id="409" r:id="rId8"/>
    <p:sldId id="473" r:id="rId9"/>
    <p:sldId id="441" r:id="rId10"/>
    <p:sldId id="442" r:id="rId11"/>
    <p:sldId id="443" r:id="rId12"/>
    <p:sldId id="444" r:id="rId13"/>
    <p:sldId id="458" r:id="rId14"/>
    <p:sldId id="476" r:id="rId15"/>
    <p:sldId id="477" r:id="rId16"/>
    <p:sldId id="478" r:id="rId17"/>
    <p:sldId id="483" r:id="rId18"/>
    <p:sldId id="480" r:id="rId19"/>
    <p:sldId id="482" r:id="rId20"/>
    <p:sldId id="481" r:id="rId21"/>
    <p:sldId id="484" r:id="rId22"/>
    <p:sldId id="486" r:id="rId23"/>
    <p:sldId id="470" r:id="rId24"/>
    <p:sldId id="399" r:id="rId25"/>
    <p:sldId id="4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2122"/>
    <a:srgbClr val="99FFFF"/>
    <a:srgbClr val="9999FF"/>
    <a:srgbClr val="FF99CC"/>
    <a:srgbClr val="FFFF99"/>
    <a:srgbClr val="CC99FF"/>
    <a:srgbClr val="99CCFF"/>
    <a:srgbClr val="99FFCC"/>
    <a:srgbClr val="FF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5006" autoAdjust="0"/>
  </p:normalViewPr>
  <p:slideViewPr>
    <p:cSldViewPr snapToGrid="0" showGuides="1">
      <p:cViewPr varScale="1">
        <p:scale>
          <a:sx n="36" d="100"/>
          <a:sy n="36" d="100"/>
        </p:scale>
        <p:origin x="904" y="48"/>
      </p:cViewPr>
      <p:guideLst>
        <p:guide orient="horz" pos="2112"/>
        <p:guide pos="3840"/>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5A9D1-F0C1-4069-BB63-C9544FCE971D}" type="datetimeFigureOut">
              <a:rPr lang="en-US" smtClean="0"/>
              <a:t>7/12/2023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C83B7-A9B0-4095-9749-5A4D6DC31BAF}" type="slidenum">
              <a:rPr lang="en-US" smtClean="0"/>
              <a:t>‹#›</a:t>
            </a:fld>
            <a:endParaRPr lang="en-US" dirty="0"/>
          </a:p>
        </p:txBody>
      </p:sp>
    </p:spTree>
    <p:extLst>
      <p:ext uri="{BB962C8B-B14F-4D97-AF65-F5344CB8AC3E}">
        <p14:creationId xmlns:p14="http://schemas.microsoft.com/office/powerpoint/2010/main" val="2016507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4C83B7-A9B0-4095-9749-5A4D6DC31BAF}" type="slidenum">
              <a:rPr lang="en-US" smtClean="0"/>
              <a:t>1</a:t>
            </a:fld>
            <a:endParaRPr lang="en-US" dirty="0"/>
          </a:p>
        </p:txBody>
      </p:sp>
    </p:spTree>
    <p:extLst>
      <p:ext uri="{BB962C8B-B14F-4D97-AF65-F5344CB8AC3E}">
        <p14:creationId xmlns:p14="http://schemas.microsoft.com/office/powerpoint/2010/main" val="250729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ST25</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82DBBB5-2C42-4AFB-9100-4B79DD5E28FC}" type="slidenum">
              <a:rPr lang="en-US" altLang="en-US">
                <a:solidFill>
                  <a:srgbClr val="000000"/>
                </a:solidFill>
                <a:latin typeface="Calibri" panose="020F0502020204030204" pitchFamily="34" charset="0"/>
              </a:rPr>
              <a:pPr fontAlgn="base">
                <a:spcBef>
                  <a:spcPct val="0"/>
                </a:spcBef>
                <a:spcAft>
                  <a:spcPct val="0"/>
                </a:spcAft>
              </a:pPr>
              <a:t>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09076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64C83B7-A9B0-4095-9749-5A4D6DC31BAF}" type="slidenum">
              <a:rPr lang="en-US" smtClean="0"/>
              <a:t>5</a:t>
            </a:fld>
            <a:endParaRPr lang="en-US" dirty="0"/>
          </a:p>
        </p:txBody>
      </p:sp>
    </p:spTree>
    <p:extLst>
      <p:ext uri="{BB962C8B-B14F-4D97-AF65-F5344CB8AC3E}">
        <p14:creationId xmlns:p14="http://schemas.microsoft.com/office/powerpoint/2010/main" val="190140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64C83B7-A9B0-4095-9749-5A4D6DC31BAF}" type="slidenum">
              <a:rPr lang="en-US" smtClean="0"/>
              <a:t>12</a:t>
            </a:fld>
            <a:endParaRPr lang="en-US" dirty="0"/>
          </a:p>
        </p:txBody>
      </p:sp>
    </p:spTree>
    <p:extLst>
      <p:ext uri="{BB962C8B-B14F-4D97-AF65-F5344CB8AC3E}">
        <p14:creationId xmlns:p14="http://schemas.microsoft.com/office/powerpoint/2010/main" val="1323636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noProof="0" dirty="0"/>
          </a:p>
        </p:txBody>
      </p:sp>
      <p:sp>
        <p:nvSpPr>
          <p:cNvPr id="4" name="Slide Number Placeholder 3"/>
          <p:cNvSpPr>
            <a:spLocks noGrp="1"/>
          </p:cNvSpPr>
          <p:nvPr>
            <p:ph type="sldNum" sz="quarter" idx="5"/>
          </p:nvPr>
        </p:nvSpPr>
        <p:spPr/>
        <p:txBody>
          <a:bodyPr/>
          <a:lstStyle/>
          <a:p>
            <a:fld id="{C64C83B7-A9B0-4095-9749-5A4D6DC31BAF}" type="slidenum">
              <a:rPr lang="en-US" smtClean="0"/>
              <a:t>14</a:t>
            </a:fld>
            <a:endParaRPr lang="en-US" dirty="0"/>
          </a:p>
        </p:txBody>
      </p:sp>
    </p:spTree>
    <p:extLst>
      <p:ext uri="{BB962C8B-B14F-4D97-AF65-F5344CB8AC3E}">
        <p14:creationId xmlns:p14="http://schemas.microsoft.com/office/powerpoint/2010/main" val="645226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64C83B7-A9B0-4095-9749-5A4D6DC31BAF}" type="slidenum">
              <a:rPr lang="en-US" smtClean="0"/>
              <a:t>16</a:t>
            </a:fld>
            <a:endParaRPr lang="en-US" dirty="0"/>
          </a:p>
        </p:txBody>
      </p:sp>
    </p:spTree>
    <p:extLst>
      <p:ext uri="{BB962C8B-B14F-4D97-AF65-F5344CB8AC3E}">
        <p14:creationId xmlns:p14="http://schemas.microsoft.com/office/powerpoint/2010/main" val="3299840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C83B7-A9B0-4095-9749-5A4D6DC31BAF}" type="slidenum">
              <a:rPr lang="en-US" smtClean="0"/>
              <a:t>21</a:t>
            </a:fld>
            <a:endParaRPr lang="en-US" dirty="0"/>
          </a:p>
        </p:txBody>
      </p:sp>
    </p:spTree>
    <p:extLst>
      <p:ext uri="{BB962C8B-B14F-4D97-AF65-F5344CB8AC3E}">
        <p14:creationId xmlns:p14="http://schemas.microsoft.com/office/powerpoint/2010/main" val="3899644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pic>
        <p:nvPicPr>
          <p:cNvPr id="21" name="Picture 20" descr="WRAIR 125th Powerpoint Template v.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3150"/>
            <a:ext cx="12192000" cy="338666"/>
          </a:xfrm>
          <a:prstGeom prst="rect">
            <a:avLst/>
          </a:prstGeom>
        </p:spPr>
      </p:pic>
      <p:sp>
        <p:nvSpPr>
          <p:cNvPr id="2" name="Title 1"/>
          <p:cNvSpPr>
            <a:spLocks noGrp="1"/>
          </p:cNvSpPr>
          <p:nvPr>
            <p:ph type="ctrTitle"/>
          </p:nvPr>
        </p:nvSpPr>
        <p:spPr>
          <a:xfrm>
            <a:off x="1524000" y="1122363"/>
            <a:ext cx="9144000" cy="2387600"/>
          </a:xfrm>
        </p:spPr>
        <p:txBody>
          <a:bodyPr anchor="ctr"/>
          <a:lstStyle>
            <a:lvl1pPr algn="ctr">
              <a:defRPr sz="6000">
                <a:solidFill>
                  <a:srgbClr val="7C3637"/>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5454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4038600" y="6526691"/>
            <a:ext cx="4114800" cy="365125"/>
          </a:xfrm>
        </p:spPr>
        <p:txBody>
          <a:bodyPr/>
          <a:lstStyle/>
          <a:p>
            <a:r>
              <a:rPr lang="en-US" dirty="0"/>
              <a:t>UNCLASSIFIED</a:t>
            </a:r>
          </a:p>
        </p:txBody>
      </p:sp>
      <p:sp>
        <p:nvSpPr>
          <p:cNvPr id="6" name="Slide Number Placeholder 5"/>
          <p:cNvSpPr>
            <a:spLocks noGrp="1"/>
          </p:cNvSpPr>
          <p:nvPr>
            <p:ph type="sldNum" sz="quarter" idx="12"/>
          </p:nvPr>
        </p:nvSpPr>
        <p:spPr>
          <a:xfrm>
            <a:off x="9175213" y="6527850"/>
            <a:ext cx="2743200" cy="365125"/>
          </a:xfrm>
        </p:spPr>
        <p:txBody>
          <a:bodyPr/>
          <a:lstStyle/>
          <a:p>
            <a:fld id="{711354D6-6B94-4B1D-B059-47B97417F8BB}" type="slidenum">
              <a:rPr lang="en-US" smtClean="0"/>
              <a:t>‹#›</a:t>
            </a:fld>
            <a:endParaRPr lang="en-US" dirty="0"/>
          </a:p>
        </p:txBody>
      </p:sp>
      <p:sp>
        <p:nvSpPr>
          <p:cNvPr id="10" name="Rectangle 9"/>
          <p:cNvSpPr/>
          <p:nvPr userDrawn="1"/>
        </p:nvSpPr>
        <p:spPr>
          <a:xfrm>
            <a:off x="0" y="-41249"/>
            <a:ext cx="12192000" cy="315015"/>
          </a:xfrm>
          <a:prstGeom prst="rect">
            <a:avLst/>
          </a:prstGeom>
          <a:solidFill>
            <a:srgbClr val="5454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4000" y="5487811"/>
            <a:ext cx="616300" cy="946251"/>
          </a:xfrm>
          <a:prstGeom prst="rect">
            <a:avLst/>
          </a:prstGeom>
        </p:spPr>
      </p:pic>
      <p:pic>
        <p:nvPicPr>
          <p:cNvPr id="1027" name="Picture 3" descr="FUTURE_COMMAN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41693" y="5495977"/>
            <a:ext cx="721449" cy="93808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p:cNvPicPr>
            <a:picLocks noChangeAspect="1"/>
          </p:cNvPicPr>
          <p:nvPr userDrawn="1"/>
        </p:nvPicPr>
        <p:blipFill>
          <a:blip r:embed="rId5"/>
          <a:stretch>
            <a:fillRect/>
          </a:stretch>
        </p:blipFill>
        <p:spPr>
          <a:xfrm>
            <a:off x="863600" y="5527365"/>
            <a:ext cx="1563214" cy="867141"/>
          </a:xfrm>
          <a:prstGeom prst="rect">
            <a:avLst/>
          </a:prstGeom>
        </p:spPr>
      </p:pic>
    </p:spTree>
    <p:extLst>
      <p:ext uri="{BB962C8B-B14F-4D97-AF65-F5344CB8AC3E}">
        <p14:creationId xmlns:p14="http://schemas.microsoft.com/office/powerpoint/2010/main" val="189983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WRAIR 125th Powerpoint Template v.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3150"/>
            <a:ext cx="12192000" cy="338666"/>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UNCLASSIFIED</a:t>
            </a:r>
          </a:p>
        </p:txBody>
      </p:sp>
      <p:sp>
        <p:nvSpPr>
          <p:cNvPr id="7" name="Slide Number Placeholder 6"/>
          <p:cNvSpPr>
            <a:spLocks noGrp="1"/>
          </p:cNvSpPr>
          <p:nvPr>
            <p:ph type="sldNum" sz="quarter" idx="12"/>
          </p:nvPr>
        </p:nvSpPr>
        <p:spPr/>
        <p:txBody>
          <a:bodyPr/>
          <a:lstStyle/>
          <a:p>
            <a:fld id="{711354D6-6B94-4B1D-B059-47B97417F8BB}" type="slidenum">
              <a:rPr lang="en-US" smtClean="0"/>
              <a:t>‹#›</a:t>
            </a:fld>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32446" b="53332"/>
          <a:stretch/>
        </p:blipFill>
        <p:spPr>
          <a:xfrm>
            <a:off x="98425" y="6577490"/>
            <a:ext cx="1031875" cy="244944"/>
          </a:xfrm>
          <a:prstGeom prst="rect">
            <a:avLst/>
          </a:prstGeom>
        </p:spPr>
      </p:pic>
    </p:spTree>
    <p:extLst>
      <p:ext uri="{BB962C8B-B14F-4D97-AF65-F5344CB8AC3E}">
        <p14:creationId xmlns:p14="http://schemas.microsoft.com/office/powerpoint/2010/main" val="311501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WRAIR 125th Powerpoint Template v.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3150"/>
            <a:ext cx="12192000" cy="33866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UNCLASSIFIED</a:t>
            </a:r>
          </a:p>
        </p:txBody>
      </p:sp>
      <p:sp>
        <p:nvSpPr>
          <p:cNvPr id="6" name="Slide Number Placeholder 5"/>
          <p:cNvSpPr>
            <a:spLocks noGrp="1"/>
          </p:cNvSpPr>
          <p:nvPr>
            <p:ph type="sldNum" sz="quarter" idx="12"/>
          </p:nvPr>
        </p:nvSpPr>
        <p:spPr/>
        <p:txBody>
          <a:bodyPr/>
          <a:lstStyle/>
          <a:p>
            <a:fld id="{711354D6-6B94-4B1D-B059-47B97417F8BB}" type="slidenum">
              <a:rPr lang="en-US" smtClean="0"/>
              <a:t>‹#›</a:t>
            </a:fld>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32446" b="53332"/>
          <a:stretch/>
        </p:blipFill>
        <p:spPr>
          <a:xfrm>
            <a:off x="98425" y="6577490"/>
            <a:ext cx="1031875" cy="244944"/>
          </a:xfrm>
          <a:prstGeom prst="rect">
            <a:avLst/>
          </a:prstGeom>
        </p:spPr>
      </p:pic>
    </p:spTree>
    <p:extLst>
      <p:ext uri="{BB962C8B-B14F-4D97-AF65-F5344CB8AC3E}">
        <p14:creationId xmlns:p14="http://schemas.microsoft.com/office/powerpoint/2010/main" val="51449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WRAIR 125th Powerpoint Template v.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3150"/>
            <a:ext cx="12192000" cy="33866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UNCLASSIFIED</a:t>
            </a:r>
          </a:p>
        </p:txBody>
      </p:sp>
      <p:sp>
        <p:nvSpPr>
          <p:cNvPr id="7" name="Slide Number Placeholder 6"/>
          <p:cNvSpPr>
            <a:spLocks noGrp="1"/>
          </p:cNvSpPr>
          <p:nvPr>
            <p:ph type="sldNum" sz="quarter" idx="12"/>
          </p:nvPr>
        </p:nvSpPr>
        <p:spPr/>
        <p:txBody>
          <a:bodyPr/>
          <a:lstStyle/>
          <a:p>
            <a:fld id="{711354D6-6B94-4B1D-B059-47B97417F8BB}" type="slidenum">
              <a:rPr lang="en-US" smtClean="0"/>
              <a:t>‹#›</a:t>
            </a:fld>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32446" b="53332"/>
          <a:stretch/>
        </p:blipFill>
        <p:spPr>
          <a:xfrm>
            <a:off x="98425" y="6577490"/>
            <a:ext cx="1031875" cy="244944"/>
          </a:xfrm>
          <a:prstGeom prst="rect">
            <a:avLst/>
          </a:prstGeom>
        </p:spPr>
      </p:pic>
    </p:spTree>
    <p:extLst>
      <p:ext uri="{BB962C8B-B14F-4D97-AF65-F5344CB8AC3E}">
        <p14:creationId xmlns:p14="http://schemas.microsoft.com/office/powerpoint/2010/main" val="251861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UNCLASSIFIED</a:t>
            </a:r>
          </a:p>
        </p:txBody>
      </p:sp>
      <p:sp>
        <p:nvSpPr>
          <p:cNvPr id="9" name="Slide Number Placeholder 8"/>
          <p:cNvSpPr>
            <a:spLocks noGrp="1"/>
          </p:cNvSpPr>
          <p:nvPr>
            <p:ph type="sldNum" sz="quarter" idx="12"/>
          </p:nvPr>
        </p:nvSpPr>
        <p:spPr/>
        <p:txBody>
          <a:bodyPr/>
          <a:lstStyle/>
          <a:p>
            <a:fld id="{711354D6-6B94-4B1D-B059-47B97417F8BB}" type="slidenum">
              <a:rPr lang="en-US" smtClean="0"/>
              <a:t>‹#›</a:t>
            </a:fld>
            <a:endParaRPr lang="en-US" dirty="0"/>
          </a:p>
        </p:txBody>
      </p:sp>
      <p:grpSp>
        <p:nvGrpSpPr>
          <p:cNvPr id="10" name="Group 9"/>
          <p:cNvGrpSpPr/>
          <p:nvPr userDrawn="1"/>
        </p:nvGrpSpPr>
        <p:grpSpPr>
          <a:xfrm>
            <a:off x="98425" y="6552871"/>
            <a:ext cx="1565761" cy="294181"/>
            <a:chOff x="98425" y="6552871"/>
            <a:chExt cx="1565761" cy="294181"/>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32446" b="53332"/>
            <a:stretch/>
          </p:blipFill>
          <p:spPr>
            <a:xfrm>
              <a:off x="98425" y="6577490"/>
              <a:ext cx="1031875" cy="244944"/>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67554" t="-1" r="-12585" b="27789"/>
            <a:stretch/>
          </p:blipFill>
          <p:spPr>
            <a:xfrm>
              <a:off x="1130300" y="6552871"/>
              <a:ext cx="533886" cy="294181"/>
            </a:xfrm>
            <a:prstGeom prst="rect">
              <a:avLst/>
            </a:prstGeom>
          </p:spPr>
        </p:pic>
      </p:grpSp>
    </p:spTree>
    <p:extLst>
      <p:ext uri="{BB962C8B-B14F-4D97-AF65-F5344CB8AC3E}">
        <p14:creationId xmlns:p14="http://schemas.microsoft.com/office/powerpoint/2010/main" val="2723057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descr="WRAIR 125th Powerpoint Template v.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3150"/>
            <a:ext cx="12192000" cy="33866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UNCLASSIFIED</a:t>
            </a:r>
          </a:p>
        </p:txBody>
      </p:sp>
      <p:sp>
        <p:nvSpPr>
          <p:cNvPr id="5" name="Slide Number Placeholder 4"/>
          <p:cNvSpPr>
            <a:spLocks noGrp="1"/>
          </p:cNvSpPr>
          <p:nvPr>
            <p:ph type="sldNum" sz="quarter" idx="12"/>
          </p:nvPr>
        </p:nvSpPr>
        <p:spPr/>
        <p:txBody>
          <a:bodyPr/>
          <a:lstStyle/>
          <a:p>
            <a:fld id="{711354D6-6B94-4B1D-B059-47B97417F8BB}" type="slidenum">
              <a:rPr lang="en-US" smtClean="0"/>
              <a:t>‹#›</a:t>
            </a:fld>
            <a:endParaRPr lang="en-US" dirty="0"/>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32446" b="53332"/>
          <a:stretch/>
        </p:blipFill>
        <p:spPr>
          <a:xfrm>
            <a:off x="98425" y="6577490"/>
            <a:ext cx="1031875" cy="244944"/>
          </a:xfrm>
          <a:prstGeom prst="rect">
            <a:avLst/>
          </a:prstGeom>
        </p:spPr>
      </p:pic>
    </p:spTree>
    <p:extLst>
      <p:ext uri="{BB962C8B-B14F-4D97-AF65-F5344CB8AC3E}">
        <p14:creationId xmlns:p14="http://schemas.microsoft.com/office/powerpoint/2010/main" val="2605404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UNCLASSIFIED</a:t>
            </a:r>
          </a:p>
        </p:txBody>
      </p:sp>
      <p:sp>
        <p:nvSpPr>
          <p:cNvPr id="4" name="Slide Number Placeholder 3"/>
          <p:cNvSpPr>
            <a:spLocks noGrp="1"/>
          </p:cNvSpPr>
          <p:nvPr>
            <p:ph type="sldNum" sz="quarter" idx="12"/>
          </p:nvPr>
        </p:nvSpPr>
        <p:spPr/>
        <p:txBody>
          <a:bodyPr/>
          <a:lstStyle/>
          <a:p>
            <a:fld id="{711354D6-6B94-4B1D-B059-47B97417F8BB}" type="slidenum">
              <a:rPr lang="en-US" smtClean="0"/>
              <a:t>‹#›</a:t>
            </a:fld>
            <a:endParaRPr lang="en-US" dirty="0"/>
          </a:p>
        </p:txBody>
      </p:sp>
      <p:grpSp>
        <p:nvGrpSpPr>
          <p:cNvPr id="5" name="Group 4"/>
          <p:cNvGrpSpPr/>
          <p:nvPr userDrawn="1"/>
        </p:nvGrpSpPr>
        <p:grpSpPr>
          <a:xfrm>
            <a:off x="98425" y="6552871"/>
            <a:ext cx="1565761" cy="294181"/>
            <a:chOff x="98425" y="6552871"/>
            <a:chExt cx="1565761" cy="294181"/>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32446" b="53332"/>
            <a:stretch/>
          </p:blipFill>
          <p:spPr>
            <a:xfrm>
              <a:off x="98425" y="6577490"/>
              <a:ext cx="1031875" cy="244944"/>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67554" t="-1" r="-12585" b="27789"/>
            <a:stretch/>
          </p:blipFill>
          <p:spPr>
            <a:xfrm>
              <a:off x="1130300" y="6552871"/>
              <a:ext cx="533886" cy="294181"/>
            </a:xfrm>
            <a:prstGeom prst="rect">
              <a:avLst/>
            </a:prstGeom>
          </p:spPr>
        </p:pic>
      </p:grpSp>
    </p:spTree>
    <p:extLst>
      <p:ext uri="{BB962C8B-B14F-4D97-AF65-F5344CB8AC3E}">
        <p14:creationId xmlns:p14="http://schemas.microsoft.com/office/powerpoint/2010/main" val="3268943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WRAIR 125th Powerpoint Template v.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3150"/>
            <a:ext cx="12192000" cy="33866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711354D6-6B94-4B1D-B059-47B97417F8BB}"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UNCLASSIFIED</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32446" b="53332"/>
          <a:stretch/>
        </p:blipFill>
        <p:spPr>
          <a:xfrm>
            <a:off x="98425" y="6577490"/>
            <a:ext cx="1031875" cy="244944"/>
          </a:xfrm>
          <a:prstGeom prst="rect">
            <a:avLst/>
          </a:prstGeom>
        </p:spPr>
      </p:pic>
    </p:spTree>
    <p:extLst>
      <p:ext uri="{BB962C8B-B14F-4D97-AF65-F5344CB8AC3E}">
        <p14:creationId xmlns:p14="http://schemas.microsoft.com/office/powerpoint/2010/main" val="190879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descr="WRAIR 125th Powerpoint Template v.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3150"/>
            <a:ext cx="12192000" cy="33866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711354D6-6B94-4B1D-B059-47B97417F8BB}"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UNCLASSIFIED</a:t>
            </a:r>
          </a:p>
        </p:txBody>
      </p:sp>
      <p:cxnSp>
        <p:nvCxnSpPr>
          <p:cNvPr id="8" name="Straight Connector 7"/>
          <p:cNvCxnSpPr/>
          <p:nvPr userDrawn="1"/>
        </p:nvCxnSpPr>
        <p:spPr>
          <a:xfrm>
            <a:off x="6101420" y="2047991"/>
            <a:ext cx="5420" cy="4251209"/>
          </a:xfrm>
          <a:prstGeom prst="line">
            <a:avLst/>
          </a:prstGeom>
          <a:ln>
            <a:solidFill>
              <a:srgbClr val="414343"/>
            </a:solidFill>
          </a:ln>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userDrawn="1"/>
        </p:nvCxnSpPr>
        <p:spPr>
          <a:xfrm flipV="1">
            <a:off x="787400" y="4025667"/>
            <a:ext cx="10629900" cy="9556"/>
          </a:xfrm>
          <a:prstGeom prst="line">
            <a:avLst/>
          </a:prstGeom>
          <a:ln>
            <a:solidFill>
              <a:srgbClr val="414343"/>
            </a:solidFill>
          </a:ln>
        </p:spPr>
        <p:style>
          <a:lnRef idx="2">
            <a:schemeClr val="accent1"/>
          </a:lnRef>
          <a:fillRef idx="0">
            <a:schemeClr val="accent1"/>
          </a:fillRef>
          <a:effectRef idx="1">
            <a:schemeClr val="accent1"/>
          </a:effectRef>
          <a:fontRef idx="minor">
            <a:schemeClr val="tx1"/>
          </a:fontRef>
        </p:style>
      </p:cxnSp>
      <p:sp>
        <p:nvSpPr>
          <p:cNvPr id="10" name="Content Placeholder 12"/>
          <p:cNvSpPr>
            <a:spLocks noGrp="1"/>
          </p:cNvSpPr>
          <p:nvPr>
            <p:ph sz="quarter" idx="13"/>
          </p:nvPr>
        </p:nvSpPr>
        <p:spPr>
          <a:xfrm>
            <a:off x="838201" y="1915004"/>
            <a:ext cx="5116424" cy="1982454"/>
          </a:xfrm>
          <a:prstGeom prst="rect">
            <a:avLst/>
          </a:prstGeo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2"/>
          <p:cNvSpPr>
            <a:spLocks noGrp="1"/>
          </p:cNvSpPr>
          <p:nvPr>
            <p:ph sz="quarter" idx="14"/>
          </p:nvPr>
        </p:nvSpPr>
        <p:spPr>
          <a:xfrm>
            <a:off x="6272545" y="1915004"/>
            <a:ext cx="5081255" cy="1982454"/>
          </a:xfrm>
          <a:prstGeom prst="rect">
            <a:avLst/>
          </a:prstGeo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2"/>
          <p:cNvSpPr>
            <a:spLocks noGrp="1"/>
          </p:cNvSpPr>
          <p:nvPr>
            <p:ph sz="quarter" idx="15"/>
          </p:nvPr>
        </p:nvSpPr>
        <p:spPr>
          <a:xfrm>
            <a:off x="821940" y="4228322"/>
            <a:ext cx="5117123" cy="2017598"/>
          </a:xfrm>
          <a:prstGeom prst="rect">
            <a:avLst/>
          </a:prstGeo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6"/>
          </p:nvPr>
        </p:nvSpPr>
        <p:spPr>
          <a:xfrm>
            <a:off x="6272545" y="4254761"/>
            <a:ext cx="5081255" cy="1975928"/>
          </a:xfrm>
          <a:prstGeom prst="rect">
            <a:avLst/>
          </a:prstGeo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32446" b="53332"/>
          <a:stretch/>
        </p:blipFill>
        <p:spPr>
          <a:xfrm>
            <a:off x="98425" y="6577490"/>
            <a:ext cx="1031875" cy="244944"/>
          </a:xfrm>
          <a:prstGeom prst="rect">
            <a:avLst/>
          </a:prstGeom>
        </p:spPr>
      </p:pic>
    </p:spTree>
    <p:extLst>
      <p:ext uri="{BB962C8B-B14F-4D97-AF65-F5344CB8AC3E}">
        <p14:creationId xmlns:p14="http://schemas.microsoft.com/office/powerpoint/2010/main" val="585115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WRAIR 125th Powerpoint Template v.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3150"/>
            <a:ext cx="12192000" cy="338666"/>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UNCLASSIFIED</a:t>
            </a:r>
          </a:p>
        </p:txBody>
      </p:sp>
      <p:sp>
        <p:nvSpPr>
          <p:cNvPr id="7" name="Slide Number Placeholder 6"/>
          <p:cNvSpPr>
            <a:spLocks noGrp="1"/>
          </p:cNvSpPr>
          <p:nvPr>
            <p:ph type="sldNum" sz="quarter" idx="12"/>
          </p:nvPr>
        </p:nvSpPr>
        <p:spPr/>
        <p:txBody>
          <a:bodyPr/>
          <a:lstStyle/>
          <a:p>
            <a:fld id="{711354D6-6B94-4B1D-B059-47B97417F8BB}" type="slidenum">
              <a:rPr lang="en-US" smtClean="0"/>
              <a:t>‹#›</a:t>
            </a:fld>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32446" b="53332"/>
          <a:stretch/>
        </p:blipFill>
        <p:spPr>
          <a:xfrm>
            <a:off x="98425" y="6577490"/>
            <a:ext cx="1031875" cy="244944"/>
          </a:xfrm>
          <a:prstGeom prst="rect">
            <a:avLst/>
          </a:prstGeom>
        </p:spPr>
      </p:pic>
    </p:spTree>
    <p:extLst>
      <p:ext uri="{BB962C8B-B14F-4D97-AF65-F5344CB8AC3E}">
        <p14:creationId xmlns:p14="http://schemas.microsoft.com/office/powerpoint/2010/main" val="14168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277350" y="6527171"/>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711354D6-6B94-4B1D-B059-47B97417F8BB}" type="slidenum">
              <a:rPr lang="en-US" smtClean="0"/>
              <a:pPr/>
              <a:t>‹#›</a:t>
            </a:fld>
            <a:endParaRPr lang="en-US" dirty="0"/>
          </a:p>
        </p:txBody>
      </p:sp>
      <p:sp>
        <p:nvSpPr>
          <p:cNvPr id="5" name="Footer Placeholder 4"/>
          <p:cNvSpPr>
            <a:spLocks noGrp="1"/>
          </p:cNvSpPr>
          <p:nvPr>
            <p:ph type="ftr" sz="quarter" idx="3"/>
          </p:nvPr>
        </p:nvSpPr>
        <p:spPr>
          <a:xfrm>
            <a:off x="4038600" y="6523516"/>
            <a:ext cx="4114800" cy="365125"/>
          </a:xfrm>
          <a:prstGeom prst="rect">
            <a:avLst/>
          </a:prstGeom>
        </p:spPr>
        <p:txBody>
          <a:bodyPr vert="horz" lIns="91440" tIns="45720" rIns="91440" bIns="45720" rtlCol="0" anchor="ctr"/>
          <a:lstStyle>
            <a:lvl1pPr algn="ctr">
              <a:defRPr sz="1000">
                <a:solidFill>
                  <a:schemeClr val="bg1"/>
                </a:solidFill>
                <a:latin typeface="Arial" panose="020B0604020202020204" pitchFamily="34" charset="0"/>
                <a:cs typeface="Arial" panose="020B0604020202020204" pitchFamily="34" charset="0"/>
              </a:defRPr>
            </a:lvl1pPr>
          </a:lstStyle>
          <a:p>
            <a:r>
              <a:rPr lang="en-US" dirty="0"/>
              <a:t>UNCLASSIFIED</a:t>
            </a:r>
          </a:p>
        </p:txBody>
      </p:sp>
    </p:spTree>
    <p:extLst>
      <p:ext uri="{BB962C8B-B14F-4D97-AF65-F5344CB8AC3E}">
        <p14:creationId xmlns:p14="http://schemas.microsoft.com/office/powerpoint/2010/main" val="2890011108"/>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52" r:id="rId3"/>
    <p:sldLayoutId id="2147483653" r:id="rId4"/>
    <p:sldLayoutId id="2147483654" r:id="rId5"/>
    <p:sldLayoutId id="2147483655" r:id="rId6"/>
    <p:sldLayoutId id="2147483662" r:id="rId7"/>
    <p:sldLayoutId id="2147483664" r:id="rId8"/>
    <p:sldLayoutId id="2147483656" r:id="rId9"/>
    <p:sldLayoutId id="2147483657" r:id="rId10"/>
  </p:sldLayoutIdLst>
  <p:hf sldNum="0" hdr="0" dt="0"/>
  <p:txStyles>
    <p:titleStyle>
      <a:lvl1pPr algn="ctr" defTabSz="914400" rtl="0" eaLnBrk="1" latinLnBrk="0" hangingPunct="1">
        <a:lnSpc>
          <a:spcPct val="90000"/>
        </a:lnSpc>
        <a:spcBef>
          <a:spcPct val="0"/>
        </a:spcBef>
        <a:buNone/>
        <a:defRPr sz="4400" kern="1200">
          <a:solidFill>
            <a:srgbClr val="545454"/>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526691"/>
            <a:ext cx="4114800" cy="365125"/>
          </a:xfrm>
        </p:spPr>
        <p:txBody>
          <a:bodyPr/>
          <a:lstStyle/>
          <a:p>
            <a:r>
              <a:rPr lang="en-US" dirty="0">
                <a:latin typeface="Times New Roman" panose="02020603050405020304" pitchFamily="18" charset="0"/>
                <a:cs typeface="Times New Roman" panose="02020603050405020304" pitchFamily="18" charset="0"/>
              </a:rPr>
              <a:t>UNCLASSIFIED</a:t>
            </a:r>
          </a:p>
        </p:txBody>
      </p:sp>
      <p:sp>
        <p:nvSpPr>
          <p:cNvPr id="9" name="Title 3"/>
          <p:cNvSpPr>
            <a:spLocks noGrp="1"/>
          </p:cNvSpPr>
          <p:nvPr>
            <p:ph type="ctrTitle"/>
          </p:nvPr>
        </p:nvSpPr>
        <p:spPr>
          <a:xfrm>
            <a:off x="320708" y="868363"/>
            <a:ext cx="11637930" cy="2387600"/>
          </a:xfrm>
        </p:spPr>
        <p:txBody>
          <a:bodyPr>
            <a:noAutofit/>
          </a:bodyPr>
          <a:lstStyle/>
          <a:p>
            <a:r>
              <a:rPr lang="en-US" sz="3600" dirty="0">
                <a:latin typeface="Calibri" panose="020F0502020204030204" pitchFamily="34" charset="0"/>
                <a:cs typeface="Calibri" panose="020F0502020204030204" pitchFamily="34" charset="0"/>
              </a:rPr>
              <a:t>Hazardous Hitchhikers: Tracking “Superbugs” from Battlefield to Bedside</a:t>
            </a:r>
          </a:p>
        </p:txBody>
      </p:sp>
      <p:sp>
        <p:nvSpPr>
          <p:cNvPr id="2" name="Subtitle 1"/>
          <p:cNvSpPr>
            <a:spLocks noGrp="1"/>
          </p:cNvSpPr>
          <p:nvPr>
            <p:ph type="subTitle" idx="1"/>
          </p:nvPr>
        </p:nvSpPr>
        <p:spPr>
          <a:xfrm>
            <a:off x="1362636" y="3629706"/>
            <a:ext cx="9466729" cy="1567277"/>
          </a:xfrm>
        </p:spPr>
        <p:txBody>
          <a:bodyPr>
            <a:normAutofit/>
          </a:bodyPr>
          <a:lstStyle/>
          <a:p>
            <a:r>
              <a:rPr lang="sv-SE" b="1" dirty="0">
                <a:latin typeface="Calibri" panose="020F0502020204030204" pitchFamily="34" charset="0"/>
                <a:cs typeface="Calibri" panose="020F0502020204030204" pitchFamily="34" charset="0"/>
              </a:rPr>
              <a:t>Patrick Mc Gann, PhD</a:t>
            </a:r>
          </a:p>
          <a:p>
            <a:r>
              <a:rPr lang="en-US" sz="2000" dirty="0">
                <a:latin typeface="Calibri" panose="020F0502020204030204" pitchFamily="34" charset="0"/>
                <a:cs typeface="Calibri" panose="020F0502020204030204" pitchFamily="34" charset="0"/>
              </a:rPr>
              <a:t>Multidrug-Resistant Organism Repository and Surveillance Network (MRSN),</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Walter Reed Army Institute of Research (WRAIR)</a:t>
            </a:r>
          </a:p>
          <a:p>
            <a:r>
              <a:rPr lang="en-US" sz="2000" dirty="0">
                <a:latin typeface="Calibri" panose="020F0502020204030204" pitchFamily="34" charset="0"/>
                <a:cs typeface="Calibri" panose="020F0502020204030204" pitchFamily="34" charset="0"/>
              </a:rPr>
              <a:t>Silver Spring, Maryland, USA</a:t>
            </a:r>
          </a:p>
        </p:txBody>
      </p:sp>
      <p:pic>
        <p:nvPicPr>
          <p:cNvPr id="3" name="Picture 2"/>
          <p:cNvPicPr>
            <a:picLocks noChangeAspect="1"/>
          </p:cNvPicPr>
          <p:nvPr/>
        </p:nvPicPr>
        <p:blipFill>
          <a:blip r:embed="rId3"/>
          <a:stretch>
            <a:fillRect/>
          </a:stretch>
        </p:blipFill>
        <p:spPr>
          <a:xfrm>
            <a:off x="4834152" y="5548113"/>
            <a:ext cx="2523697" cy="748657"/>
          </a:xfrm>
          <a:prstGeom prst="rect">
            <a:avLst/>
          </a:prstGeom>
        </p:spPr>
      </p:pic>
    </p:spTree>
    <p:extLst>
      <p:ext uri="{BB962C8B-B14F-4D97-AF65-F5344CB8AC3E}">
        <p14:creationId xmlns:p14="http://schemas.microsoft.com/office/powerpoint/2010/main" val="2735991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594"/>
            <a:ext cx="10515600" cy="1160758"/>
          </a:xfrm>
        </p:spPr>
        <p:txBody>
          <a:bodyPr/>
          <a:lstStyle/>
          <a:p>
            <a:r>
              <a:rPr lang="en-US" b="1" dirty="0">
                <a:solidFill>
                  <a:srgbClr val="6E2122"/>
                </a:solidFill>
                <a:latin typeface="Calibri" panose="020F0502020204030204" pitchFamily="34" charset="0"/>
                <a:cs typeface="Calibri" panose="020F0502020204030204" pitchFamily="34" charset="0"/>
              </a:rPr>
              <a:t>Target Organisms</a:t>
            </a:r>
          </a:p>
        </p:txBody>
      </p:sp>
      <p:sp>
        <p:nvSpPr>
          <p:cNvPr id="3" name="Content Placeholder 2"/>
          <p:cNvSpPr>
            <a:spLocks noGrp="1"/>
          </p:cNvSpPr>
          <p:nvPr>
            <p:ph sz="quarter" idx="1"/>
          </p:nvPr>
        </p:nvSpPr>
        <p:spPr>
          <a:xfrm>
            <a:off x="694443" y="1159887"/>
            <a:ext cx="10515600" cy="5060159"/>
          </a:xfrm>
        </p:spPr>
        <p:txBody>
          <a:bodyPr>
            <a:noAutofit/>
          </a:bodyPr>
          <a:lstStyle/>
          <a:p>
            <a:r>
              <a:rPr lang="en-US" sz="2400" b="1" dirty="0">
                <a:latin typeface="Calibri" panose="020F0502020204030204" pitchFamily="34" charset="0"/>
                <a:cs typeface="Calibri" panose="020F0502020204030204" pitchFamily="34" charset="0"/>
              </a:rPr>
              <a:t>“MDR” ESKAPE+ </a:t>
            </a:r>
            <a:r>
              <a:rPr lang="en-US" sz="2400" dirty="0">
                <a:latin typeface="Calibri" panose="020F0502020204030204" pitchFamily="34" charset="0"/>
                <a:cs typeface="Calibri" panose="020F0502020204030204" pitchFamily="34" charset="0"/>
              </a:rPr>
              <a:t>pathogens</a:t>
            </a:r>
          </a:p>
          <a:p>
            <a:pPr lvl="1"/>
            <a:r>
              <a:rPr lang="en-US" b="1" i="1" dirty="0">
                <a:solidFill>
                  <a:srgbClr val="6E2122"/>
                </a:solidFill>
                <a:latin typeface="Calibri" panose="020F0502020204030204" pitchFamily="34" charset="0"/>
                <a:cs typeface="Calibri" panose="020F0502020204030204" pitchFamily="34" charset="0"/>
              </a:rPr>
              <a:t>E</a:t>
            </a:r>
            <a:r>
              <a:rPr lang="en-US" i="1" dirty="0">
                <a:latin typeface="Calibri" panose="020F0502020204030204" pitchFamily="34" charset="0"/>
                <a:cs typeface="Calibri" panose="020F0502020204030204" pitchFamily="34" charset="0"/>
              </a:rPr>
              <a:t>nterococcus faecium (vancomycin-resistant)</a:t>
            </a:r>
          </a:p>
          <a:p>
            <a:pPr lvl="1"/>
            <a:r>
              <a:rPr lang="en-US" b="1" i="1" dirty="0">
                <a:solidFill>
                  <a:srgbClr val="6E2122"/>
                </a:solidFill>
                <a:latin typeface="Calibri" panose="020F0502020204030204" pitchFamily="34" charset="0"/>
                <a:cs typeface="Calibri" panose="020F0502020204030204" pitchFamily="34" charset="0"/>
              </a:rPr>
              <a:t>S</a:t>
            </a:r>
            <a:r>
              <a:rPr lang="en-US" i="1" dirty="0">
                <a:latin typeface="Calibri" panose="020F0502020204030204" pitchFamily="34" charset="0"/>
                <a:cs typeface="Calibri" panose="020F0502020204030204" pitchFamily="34" charset="0"/>
              </a:rPr>
              <a:t>taphylococcus aureus (methicillin-resistant)</a:t>
            </a:r>
          </a:p>
          <a:p>
            <a:pPr lvl="1"/>
            <a:r>
              <a:rPr lang="en-US" b="1" i="1" dirty="0">
                <a:solidFill>
                  <a:srgbClr val="6E2122"/>
                </a:solidFill>
                <a:latin typeface="Calibri" panose="020F0502020204030204" pitchFamily="34" charset="0"/>
                <a:cs typeface="Calibri" panose="020F0502020204030204" pitchFamily="34" charset="0"/>
              </a:rPr>
              <a:t>K</a:t>
            </a:r>
            <a:r>
              <a:rPr lang="en-US" i="1" dirty="0">
                <a:latin typeface="Calibri" panose="020F0502020204030204" pitchFamily="34" charset="0"/>
                <a:cs typeface="Calibri" panose="020F0502020204030204" pitchFamily="34" charset="0"/>
              </a:rPr>
              <a:t>lebsiella pneumoniae</a:t>
            </a:r>
          </a:p>
          <a:p>
            <a:pPr lvl="1"/>
            <a:r>
              <a:rPr lang="en-US" b="1" i="1" dirty="0">
                <a:solidFill>
                  <a:srgbClr val="6E2122"/>
                </a:solidFill>
                <a:latin typeface="Calibri" panose="020F0502020204030204" pitchFamily="34" charset="0"/>
                <a:cs typeface="Calibri" panose="020F0502020204030204" pitchFamily="34" charset="0"/>
              </a:rPr>
              <a:t>A</a:t>
            </a:r>
            <a:r>
              <a:rPr lang="en-US" i="1" dirty="0">
                <a:latin typeface="Calibri" panose="020F0502020204030204" pitchFamily="34" charset="0"/>
                <a:cs typeface="Calibri" panose="020F0502020204030204" pitchFamily="34" charset="0"/>
              </a:rPr>
              <a:t>cinetobacter spp</a:t>
            </a:r>
          </a:p>
          <a:p>
            <a:pPr lvl="1"/>
            <a:r>
              <a:rPr lang="en-US" b="1" i="1" dirty="0">
                <a:solidFill>
                  <a:srgbClr val="6E2122"/>
                </a:solidFill>
                <a:latin typeface="Calibri" panose="020F0502020204030204" pitchFamily="34" charset="0"/>
                <a:cs typeface="Calibri" panose="020F0502020204030204" pitchFamily="34" charset="0"/>
              </a:rPr>
              <a:t>P</a:t>
            </a:r>
            <a:r>
              <a:rPr lang="en-US" i="1" dirty="0">
                <a:latin typeface="Calibri" panose="020F0502020204030204" pitchFamily="34" charset="0"/>
                <a:cs typeface="Calibri" panose="020F0502020204030204" pitchFamily="34" charset="0"/>
              </a:rPr>
              <a:t>seudomonas aeruginosa</a:t>
            </a:r>
          </a:p>
          <a:p>
            <a:pPr lvl="1"/>
            <a:r>
              <a:rPr lang="en-US" b="1" i="1" dirty="0">
                <a:solidFill>
                  <a:srgbClr val="6E2122"/>
                </a:solidFill>
                <a:latin typeface="Calibri" panose="020F0502020204030204" pitchFamily="34" charset="0"/>
                <a:cs typeface="Calibri" panose="020F0502020204030204" pitchFamily="34" charset="0"/>
              </a:rPr>
              <a:t>E</a:t>
            </a:r>
            <a:r>
              <a:rPr lang="en-US" i="1" dirty="0">
                <a:latin typeface="Calibri" panose="020F0502020204030204" pitchFamily="34" charset="0"/>
                <a:cs typeface="Calibri" panose="020F0502020204030204" pitchFamily="34" charset="0"/>
              </a:rPr>
              <a:t>nterobacter spp</a:t>
            </a:r>
            <a:r>
              <a:rPr lang="en-US" dirty="0">
                <a:latin typeface="Calibri" panose="020F0502020204030204" pitchFamily="34" charset="0"/>
                <a:cs typeface="Calibri" panose="020F0502020204030204" pitchFamily="34" charset="0"/>
              </a:rPr>
              <a:t>, </a:t>
            </a:r>
            <a:r>
              <a:rPr lang="en-US" b="1" i="1" dirty="0">
                <a:solidFill>
                  <a:srgbClr val="6E2122"/>
                </a:solidFill>
                <a:latin typeface="Calibri" panose="020F0502020204030204" pitchFamily="34" charset="0"/>
                <a:cs typeface="Calibri" panose="020F0502020204030204" pitchFamily="34" charset="0"/>
              </a:rPr>
              <a:t>E</a:t>
            </a:r>
            <a:r>
              <a:rPr lang="en-US" i="1" dirty="0">
                <a:latin typeface="Calibri" panose="020F0502020204030204" pitchFamily="34" charset="0"/>
                <a:cs typeface="Calibri" panose="020F0502020204030204" pitchFamily="34" charset="0"/>
              </a:rPr>
              <a:t>scherichia coli</a:t>
            </a:r>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ESBLs, </a:t>
            </a:r>
            <a:r>
              <a:rPr lang="en-US" sz="2400" dirty="0" err="1">
                <a:latin typeface="Calibri" panose="020F0502020204030204" pitchFamily="34" charset="0"/>
                <a:cs typeface="Calibri" panose="020F0502020204030204" pitchFamily="34" charset="0"/>
              </a:rPr>
              <a:t>Carbapenem</a:t>
            </a:r>
            <a:r>
              <a:rPr lang="en-US" sz="2400" dirty="0">
                <a:latin typeface="Calibri" panose="020F0502020204030204" pitchFamily="34" charset="0"/>
                <a:cs typeface="Calibri" panose="020F0502020204030204" pitchFamily="34" charset="0"/>
              </a:rPr>
              <a:t> and/or colistin resistant GNR</a:t>
            </a:r>
          </a:p>
          <a:p>
            <a:r>
              <a:rPr lang="en-US" sz="2400" i="1" dirty="0">
                <a:latin typeface="Calibri" panose="020F0502020204030204" pitchFamily="34" charset="0"/>
                <a:cs typeface="Calibri" panose="020F0502020204030204" pitchFamily="34" charset="0"/>
              </a:rPr>
              <a:t>Clostridium difficile </a:t>
            </a:r>
          </a:p>
          <a:p>
            <a:r>
              <a:rPr lang="en-US" sz="2400" dirty="0">
                <a:latin typeface="Calibri" panose="020F0502020204030204" pitchFamily="34" charset="0"/>
                <a:cs typeface="Calibri" panose="020F0502020204030204" pitchFamily="34" charset="0"/>
              </a:rPr>
              <a:t>Other clinically relevant organisms (upon request)</a:t>
            </a:r>
          </a:p>
          <a:p>
            <a:pPr lvl="1"/>
            <a:r>
              <a:rPr lang="en-US" dirty="0">
                <a:latin typeface="Calibri" panose="020F0502020204030204" pitchFamily="34" charset="0"/>
                <a:cs typeface="Calibri" panose="020F0502020204030204" pitchFamily="34" charset="0"/>
              </a:rPr>
              <a:t>Problematic identification or outbreak/transmission investigations</a:t>
            </a:r>
          </a:p>
          <a:p>
            <a:pPr lvl="1"/>
            <a:r>
              <a:rPr lang="en-US" dirty="0">
                <a:latin typeface="Calibri" panose="020F0502020204030204" pitchFamily="34" charset="0"/>
                <a:cs typeface="Calibri" panose="020F0502020204030204" pitchFamily="34" charset="0"/>
              </a:rPr>
              <a:t>MSSA</a:t>
            </a:r>
            <a:r>
              <a:rPr lang="en-US" i="1" dirty="0">
                <a:latin typeface="Calibri" panose="020F0502020204030204" pitchFamily="34" charset="0"/>
                <a:cs typeface="Calibri" panose="020F0502020204030204" pitchFamily="34" charset="0"/>
              </a:rPr>
              <a:t>, H. influenzae, </a:t>
            </a:r>
            <a:r>
              <a:rPr lang="en-US" dirty="0">
                <a:latin typeface="Calibri" panose="020F0502020204030204" pitchFamily="34" charset="0"/>
                <a:cs typeface="Calibri" panose="020F0502020204030204" pitchFamily="34" charset="0"/>
              </a:rPr>
              <a:t>GAS</a:t>
            </a:r>
            <a:r>
              <a:rPr lang="en-US" i="1" dirty="0">
                <a:latin typeface="Calibri" panose="020F0502020204030204" pitchFamily="34" charset="0"/>
                <a:cs typeface="Calibri" panose="020F0502020204030204" pitchFamily="34" charset="0"/>
              </a:rPr>
              <a:t>, Neisseria gonorrhoeae</a:t>
            </a:r>
          </a:p>
        </p:txBody>
      </p:sp>
      <p:sp>
        <p:nvSpPr>
          <p:cNvPr id="4" name="TextBox 3"/>
          <p:cNvSpPr txBox="1"/>
          <p:nvPr/>
        </p:nvSpPr>
        <p:spPr>
          <a:xfrm>
            <a:off x="7704842" y="2538351"/>
            <a:ext cx="3200400" cy="1200329"/>
          </a:xfrm>
          <a:prstGeom prst="rect">
            <a:avLst/>
          </a:prstGeom>
          <a:solidFill>
            <a:schemeClr val="bg2">
              <a:lumMod val="40000"/>
              <a:lumOff val="60000"/>
              <a:alpha val="50196"/>
            </a:schemeClr>
          </a:solidFill>
          <a:ln>
            <a:solidFill>
              <a:schemeClr val="tx1"/>
            </a:solidFill>
          </a:ln>
        </p:spPr>
        <p:txBody>
          <a:bodyPr wrap="square" rtlCol="0">
            <a:spAutoFit/>
          </a:bodyPr>
          <a:lstStyle/>
          <a:p>
            <a:pPr marL="274320" indent="-274320" algn="ctr"/>
            <a:r>
              <a:rPr lang="en-US" sz="2400" b="1" u="sng" dirty="0">
                <a:solidFill>
                  <a:srgbClr val="000000"/>
                </a:solidFill>
                <a:latin typeface="Calibri" panose="020F0502020204030204" pitchFamily="34" charset="0"/>
                <a:cs typeface="Calibri" panose="020F0502020204030204" pitchFamily="34" charset="0"/>
              </a:rPr>
              <a:t>“MDR” definition</a:t>
            </a:r>
            <a:r>
              <a:rPr lang="en-US" sz="2400" b="1" dirty="0">
                <a:solidFill>
                  <a:srgbClr val="000000"/>
                </a:solidFill>
                <a:latin typeface="Calibri" panose="020F0502020204030204" pitchFamily="34" charset="0"/>
                <a:cs typeface="Calibri" panose="020F0502020204030204" pitchFamily="34" charset="0"/>
              </a:rPr>
              <a:t>:     </a:t>
            </a:r>
          </a:p>
          <a:p>
            <a:pPr marL="274320" indent="-274320" algn="ctr"/>
            <a:r>
              <a:rPr lang="en-US" sz="2400" b="1" dirty="0">
                <a:solidFill>
                  <a:srgbClr val="000000"/>
                </a:solidFill>
                <a:latin typeface="Calibri" panose="020F0502020204030204" pitchFamily="34" charset="0"/>
                <a:cs typeface="Calibri" panose="020F0502020204030204" pitchFamily="34" charset="0"/>
              </a:rPr>
              <a:t>non-susceptible to 1+  drug from 3+ classes</a:t>
            </a:r>
          </a:p>
        </p:txBody>
      </p:sp>
      <p:sp>
        <p:nvSpPr>
          <p:cNvPr id="5" name="TextBox 4"/>
          <p:cNvSpPr txBox="1"/>
          <p:nvPr/>
        </p:nvSpPr>
        <p:spPr>
          <a:xfrm>
            <a:off x="7057486" y="6311900"/>
            <a:ext cx="5181600" cy="276999"/>
          </a:xfrm>
          <a:prstGeom prst="rect">
            <a:avLst/>
          </a:prstGeom>
          <a:noFill/>
        </p:spPr>
        <p:txBody>
          <a:bodyPr wrap="square" rtlCol="0">
            <a:spAutoFit/>
          </a:bodyPr>
          <a:lstStyle/>
          <a:p>
            <a:pPr marL="274320" indent="-274320" algn="r"/>
            <a:r>
              <a:rPr lang="en-US" sz="1200" dirty="0">
                <a:latin typeface="Optima"/>
              </a:rPr>
              <a:t>Magiorakos et. al. 2011. </a:t>
            </a:r>
            <a:r>
              <a:rPr lang="en-US" sz="1200" i="1" dirty="0">
                <a:latin typeface="Optima"/>
              </a:rPr>
              <a:t>Clin Microbiol Infect</a:t>
            </a:r>
            <a:r>
              <a:rPr lang="en-US" sz="1200" dirty="0">
                <a:latin typeface="Optima"/>
              </a:rPr>
              <a:t>. 18:268-281</a:t>
            </a:r>
          </a:p>
        </p:txBody>
      </p:sp>
      <p:sp>
        <p:nvSpPr>
          <p:cNvPr id="6" name="Footer Placeholder 5"/>
          <p:cNvSpPr>
            <a:spLocks noGrp="1"/>
          </p:cNvSpPr>
          <p:nvPr>
            <p:ph type="ftr" sz="quarter" idx="11"/>
          </p:nvPr>
        </p:nvSpPr>
        <p:spPr>
          <a:xfrm>
            <a:off x="4038600" y="6526691"/>
            <a:ext cx="4114800" cy="365125"/>
          </a:xfrm>
        </p:spPr>
        <p:txBody>
          <a:bodyPr/>
          <a:lstStyle/>
          <a:p>
            <a:r>
              <a:rPr lang="en-US" dirty="0">
                <a:latin typeface="Times New Roman" panose="02020603050405020304" pitchFamily="18" charset="0"/>
                <a:cs typeface="Times New Roman" panose="02020603050405020304" pitchFamily="18" charset="0"/>
              </a:rPr>
              <a:t>UNCLASSIFIED</a:t>
            </a:r>
          </a:p>
        </p:txBody>
      </p:sp>
    </p:spTree>
    <p:extLst>
      <p:ext uri="{BB962C8B-B14F-4D97-AF65-F5344CB8AC3E}">
        <p14:creationId xmlns:p14="http://schemas.microsoft.com/office/powerpoint/2010/main" val="235391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schematic&#10;&#10;Description automatically generated">
            <a:extLst>
              <a:ext uri="{FF2B5EF4-FFF2-40B4-BE49-F238E27FC236}">
                <a16:creationId xmlns:a16="http://schemas.microsoft.com/office/drawing/2014/main" id="{8B39D3AC-3FB0-4929-9BE9-8AA3E8D1C8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81"/>
          <a:stretch/>
        </p:blipFill>
        <p:spPr>
          <a:xfrm>
            <a:off x="1689918" y="504037"/>
            <a:ext cx="8898591" cy="5806228"/>
          </a:xfrm>
          <a:prstGeom prst="rect">
            <a:avLst/>
          </a:prstGeom>
        </p:spPr>
      </p:pic>
      <p:sp>
        <p:nvSpPr>
          <p:cNvPr id="8" name="Rectangle 7">
            <a:extLst>
              <a:ext uri="{FF2B5EF4-FFF2-40B4-BE49-F238E27FC236}">
                <a16:creationId xmlns:a16="http://schemas.microsoft.com/office/drawing/2014/main" id="{2328F582-981F-432B-9DFE-C92EE1B42976}"/>
              </a:ext>
            </a:extLst>
          </p:cNvPr>
          <p:cNvSpPr/>
          <p:nvPr/>
        </p:nvSpPr>
        <p:spPr>
          <a:xfrm>
            <a:off x="781050" y="573386"/>
            <a:ext cx="2654300" cy="842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FD9206D4-A2FD-4EEE-BBBB-AAA2402B8F5E}"/>
              </a:ext>
            </a:extLst>
          </p:cNvPr>
          <p:cNvSpPr txBox="1"/>
          <p:nvPr/>
        </p:nvSpPr>
        <p:spPr>
          <a:xfrm>
            <a:off x="0" y="43130"/>
            <a:ext cx="12192000" cy="584775"/>
          </a:xfrm>
          <a:prstGeom prst="rect">
            <a:avLst/>
          </a:prstGeom>
          <a:noFill/>
        </p:spPr>
        <p:txBody>
          <a:bodyPr wrap="square" rtlCol="0">
            <a:spAutoFit/>
          </a:bodyPr>
          <a:lstStyle/>
          <a:p>
            <a:pPr algn="ctr"/>
            <a:r>
              <a:rPr lang="en-US" sz="3200" b="1" dirty="0">
                <a:solidFill>
                  <a:srgbClr val="6E2122"/>
                </a:solidFill>
                <a:latin typeface="Calibri" panose="020F0502020204030204" pitchFamily="34" charset="0"/>
                <a:cs typeface="Calibri" panose="020F0502020204030204" pitchFamily="34" charset="0"/>
              </a:rPr>
              <a:t>Surveillance and Reporting Pipeline </a:t>
            </a:r>
            <a:endParaRPr lang="en-US" sz="1600" b="1" dirty="0">
              <a:solidFill>
                <a:srgbClr val="6E2122"/>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018E5A3D-5346-4FEA-A22B-AE18A4445D36}"/>
              </a:ext>
            </a:extLst>
          </p:cNvPr>
          <p:cNvPicPr>
            <a:picLocks noChangeAspect="1"/>
          </p:cNvPicPr>
          <p:nvPr/>
        </p:nvPicPr>
        <p:blipFill>
          <a:blip r:embed="rId3"/>
          <a:stretch>
            <a:fillRect/>
          </a:stretch>
        </p:blipFill>
        <p:spPr>
          <a:xfrm>
            <a:off x="2901950" y="694838"/>
            <a:ext cx="946920" cy="672704"/>
          </a:xfrm>
          <a:prstGeom prst="rect">
            <a:avLst/>
          </a:prstGeom>
        </p:spPr>
      </p:pic>
      <p:sp>
        <p:nvSpPr>
          <p:cNvPr id="12" name="Rectangle 11">
            <a:extLst>
              <a:ext uri="{FF2B5EF4-FFF2-40B4-BE49-F238E27FC236}">
                <a16:creationId xmlns:a16="http://schemas.microsoft.com/office/drawing/2014/main" id="{AD253C26-3387-468B-8E9E-AF7E5689CFBB}"/>
              </a:ext>
            </a:extLst>
          </p:cNvPr>
          <p:cNvSpPr/>
          <p:nvPr/>
        </p:nvSpPr>
        <p:spPr>
          <a:xfrm>
            <a:off x="3917950" y="1685925"/>
            <a:ext cx="1320800" cy="2286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B63F4C-FF88-4ADA-B471-7F2915EE8F52}"/>
              </a:ext>
            </a:extLst>
          </p:cNvPr>
          <p:cNvSpPr txBox="1"/>
          <p:nvPr/>
        </p:nvSpPr>
        <p:spPr>
          <a:xfrm>
            <a:off x="3478787" y="1674560"/>
            <a:ext cx="21991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effectLst/>
                <a:uLnTx/>
                <a:uFillTx/>
                <a:latin typeface="Arial"/>
                <a:ea typeface="+mn-ea"/>
                <a:cs typeface="+mn-cs"/>
              </a:rPr>
              <a:t>CAP accredited clinical laboratory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Arial"/>
              </a:rPr>
              <a:t>High-throughput sequencing lab</a:t>
            </a:r>
            <a:endParaRPr kumimoji="0" lang="en-US" sz="700" b="1" i="0" u="none" strike="noStrike" kern="1200" cap="none" spc="0" normalizeH="0" baseline="0" noProof="0" dirty="0">
              <a:ln>
                <a:noFill/>
              </a:ln>
              <a:effectLst/>
              <a:uLnTx/>
              <a:uFillTx/>
              <a:latin typeface="Arial"/>
              <a:ea typeface="+mn-ea"/>
              <a:cs typeface="+mn-cs"/>
            </a:endParaRPr>
          </a:p>
        </p:txBody>
      </p:sp>
      <p:sp>
        <p:nvSpPr>
          <p:cNvPr id="10" name="Footer Placeholder 5"/>
          <p:cNvSpPr>
            <a:spLocks noGrp="1"/>
          </p:cNvSpPr>
          <p:nvPr>
            <p:ph type="ftr" sz="quarter" idx="11"/>
          </p:nvPr>
        </p:nvSpPr>
        <p:spPr>
          <a:xfrm>
            <a:off x="4038600" y="6526691"/>
            <a:ext cx="4114800" cy="365125"/>
          </a:xfrm>
        </p:spPr>
        <p:txBody>
          <a:bodyPr/>
          <a:lstStyle/>
          <a:p>
            <a:r>
              <a:rPr lang="en-US" dirty="0">
                <a:latin typeface="Times New Roman" panose="02020603050405020304" pitchFamily="18" charset="0"/>
                <a:cs typeface="Times New Roman" panose="02020603050405020304" pitchFamily="18" charset="0"/>
              </a:rPr>
              <a:t>UNCLASSIFIED</a:t>
            </a:r>
          </a:p>
        </p:txBody>
      </p:sp>
    </p:spTree>
    <p:extLst>
      <p:ext uri="{BB962C8B-B14F-4D97-AF65-F5344CB8AC3E}">
        <p14:creationId xmlns:p14="http://schemas.microsoft.com/office/powerpoint/2010/main" val="2760982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017457" y="203200"/>
            <a:ext cx="10773375" cy="49753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7C3637"/>
                </a:solidFill>
                <a:latin typeface="Arial Black" panose="020B0A04020102020204" pitchFamily="34" charset="0"/>
                <a:ea typeface="+mj-ea"/>
                <a:cs typeface="+mj-cs"/>
              </a:defRPr>
            </a:lvl1pPr>
          </a:lstStyle>
          <a:p>
            <a:pPr>
              <a:lnSpc>
                <a:spcPct val="100000"/>
              </a:lnSpc>
            </a:pPr>
            <a:r>
              <a:rPr lang="en-US" sz="3600" dirty="0">
                <a:solidFill>
                  <a:schemeClr val="tx1"/>
                </a:solidFill>
                <a:latin typeface="Calibri" panose="020F0502020204030204" pitchFamily="34" charset="0"/>
                <a:cs typeface="Calibri" panose="020F0502020204030204" pitchFamily="34" charset="0"/>
              </a:rPr>
              <a:t>2. Routine, real-time genomic surveillance of nosocomial transmission for </a:t>
            </a:r>
            <a:r>
              <a:rPr lang="en-US" sz="3600" dirty="0">
                <a:solidFill>
                  <a:srgbClr val="FF0000"/>
                </a:solidFill>
                <a:latin typeface="Calibri" panose="020F0502020204030204" pitchFamily="34" charset="0"/>
                <a:cs typeface="Calibri" panose="020F0502020204030204" pitchFamily="34" charset="0"/>
              </a:rPr>
              <a:t>select facilities</a:t>
            </a:r>
            <a:r>
              <a:rPr lang="en-US" sz="3600" dirty="0">
                <a:solidFill>
                  <a:schemeClr val="tx1"/>
                </a:solidFill>
                <a:latin typeface="Calibri" panose="020F0502020204030204" pitchFamily="34" charset="0"/>
                <a:cs typeface="Calibri" panose="020F0502020204030204" pitchFamily="34" charset="0"/>
              </a:rPr>
              <a:t>.</a:t>
            </a:r>
          </a:p>
        </p:txBody>
      </p:sp>
      <p:sp>
        <p:nvSpPr>
          <p:cNvPr id="14" name="Title 1">
            <a:extLst>
              <a:ext uri="{FF2B5EF4-FFF2-40B4-BE49-F238E27FC236}">
                <a16:creationId xmlns:a16="http://schemas.microsoft.com/office/drawing/2014/main" id="{0CB22B7C-5630-235A-E134-76FB36E3A347}"/>
              </a:ext>
            </a:extLst>
          </p:cNvPr>
          <p:cNvSpPr txBox="1">
            <a:spLocks/>
          </p:cNvSpPr>
          <p:nvPr/>
        </p:nvSpPr>
        <p:spPr>
          <a:xfrm>
            <a:off x="1017457" y="76366"/>
            <a:ext cx="10157086" cy="81701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rgbClr val="7C3637"/>
                </a:solidFill>
                <a:latin typeface="Arial Black" panose="020B0A04020102020204" pitchFamily="34" charset="0"/>
                <a:ea typeface="+mj-ea"/>
                <a:cs typeface="+mj-cs"/>
              </a:defRPr>
            </a:lvl1pPr>
          </a:lstStyle>
          <a:p>
            <a:r>
              <a:rPr lang="en-US" sz="4000" b="1" dirty="0">
                <a:solidFill>
                  <a:srgbClr val="6E2122"/>
                </a:solidFill>
                <a:latin typeface="Calibri" panose="020F0502020204030204" pitchFamily="34" charset="0"/>
                <a:cs typeface="Calibri" panose="020F0502020204030204" pitchFamily="34" charset="0"/>
              </a:rPr>
              <a:t>MRSN Primary Missions</a:t>
            </a:r>
          </a:p>
        </p:txBody>
      </p:sp>
    </p:spTree>
    <p:extLst>
      <p:ext uri="{BB962C8B-B14F-4D97-AF65-F5344CB8AC3E}">
        <p14:creationId xmlns:p14="http://schemas.microsoft.com/office/powerpoint/2010/main" val="308474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728" y="278070"/>
            <a:ext cx="7821229" cy="6043677"/>
          </a:xfrm>
          <a:prstGeom prst="rect">
            <a:avLst/>
          </a:prstGeom>
        </p:spPr>
      </p:pic>
      <p:sp>
        <p:nvSpPr>
          <p:cNvPr id="2" name="Title 1"/>
          <p:cNvSpPr>
            <a:spLocks noGrp="1"/>
          </p:cNvSpPr>
          <p:nvPr>
            <p:ph type="title"/>
          </p:nvPr>
        </p:nvSpPr>
        <p:spPr>
          <a:xfrm>
            <a:off x="809625" y="15537"/>
            <a:ext cx="10515600" cy="1097301"/>
          </a:xfrm>
        </p:spPr>
        <p:txBody>
          <a:bodyPr>
            <a:normAutofit/>
          </a:bodyPr>
          <a:lstStyle/>
          <a:p>
            <a:r>
              <a:rPr lang="en-US" sz="4000" b="1" dirty="0">
                <a:solidFill>
                  <a:srgbClr val="6E2122"/>
                </a:solidFill>
                <a:latin typeface="Calibri" panose="020F0502020204030204" pitchFamily="34" charset="0"/>
                <a:cs typeface="Calibri" panose="020F0502020204030204" pitchFamily="34" charset="0"/>
              </a:rPr>
              <a:t>MRSN/GEIS Network (MHS)</a:t>
            </a:r>
          </a:p>
        </p:txBody>
      </p:sp>
      <p:sp>
        <p:nvSpPr>
          <p:cNvPr id="49" name="TextBox 44"/>
          <p:cNvSpPr txBox="1">
            <a:spLocks noChangeArrowheads="1"/>
          </p:cNvSpPr>
          <p:nvPr/>
        </p:nvSpPr>
        <p:spPr bwMode="auto">
          <a:xfrm>
            <a:off x="165848" y="5798527"/>
            <a:ext cx="88092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pPr>
            <a:r>
              <a:rPr lang="en-US" altLang="en-US" dirty="0">
                <a:solidFill>
                  <a:srgbClr val="000000"/>
                </a:solidFill>
                <a:latin typeface="Calibri" panose="020F0502020204030204" pitchFamily="34" charset="0"/>
                <a:cs typeface="Calibri" panose="020F0502020204030204" pitchFamily="34" charset="0"/>
              </a:rPr>
              <a:t>MRSN staffing onsite at MTFs (current 15 DoD + 1 VA)</a:t>
            </a:r>
          </a:p>
        </p:txBody>
      </p:sp>
      <p:sp>
        <p:nvSpPr>
          <p:cNvPr id="6" name="Footer Placeholder 5"/>
          <p:cNvSpPr>
            <a:spLocks noGrp="1"/>
          </p:cNvSpPr>
          <p:nvPr>
            <p:ph type="ftr" sz="quarter" idx="11"/>
          </p:nvPr>
        </p:nvSpPr>
        <p:spPr>
          <a:xfrm>
            <a:off x="4038600" y="6526691"/>
            <a:ext cx="4114800" cy="365125"/>
          </a:xfrm>
        </p:spPr>
        <p:txBody>
          <a:bodyPr/>
          <a:lstStyle/>
          <a:p>
            <a:r>
              <a:rPr lang="en-US" dirty="0">
                <a:latin typeface="Times New Roman" panose="02020603050405020304" pitchFamily="18" charset="0"/>
                <a:cs typeface="Times New Roman" panose="02020603050405020304" pitchFamily="18" charset="0"/>
              </a:rPr>
              <a:t>UNCLASSIFIED</a:t>
            </a:r>
          </a:p>
        </p:txBody>
      </p:sp>
    </p:spTree>
    <p:extLst>
      <p:ext uri="{BB962C8B-B14F-4D97-AF65-F5344CB8AC3E}">
        <p14:creationId xmlns:p14="http://schemas.microsoft.com/office/powerpoint/2010/main" val="3170243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2930F1-A369-0D47-1D46-DE82FF791D67}"/>
              </a:ext>
            </a:extLst>
          </p:cNvPr>
          <p:cNvPicPr>
            <a:picLocks noChangeAspect="1"/>
          </p:cNvPicPr>
          <p:nvPr/>
        </p:nvPicPr>
        <p:blipFill rotWithShape="1">
          <a:blip r:embed="rId3"/>
          <a:srcRect t="57729"/>
          <a:stretch/>
        </p:blipFill>
        <p:spPr>
          <a:xfrm>
            <a:off x="61921" y="1236221"/>
            <a:ext cx="12068157" cy="4911131"/>
          </a:xfrm>
          <a:prstGeom prst="rect">
            <a:avLst/>
          </a:prstGeom>
        </p:spPr>
      </p:pic>
      <p:sp>
        <p:nvSpPr>
          <p:cNvPr id="6" name="Title 1">
            <a:extLst>
              <a:ext uri="{FF2B5EF4-FFF2-40B4-BE49-F238E27FC236}">
                <a16:creationId xmlns:a16="http://schemas.microsoft.com/office/drawing/2014/main" id="{22541DAB-A968-490E-8AE9-D8909892775B}"/>
              </a:ext>
            </a:extLst>
          </p:cNvPr>
          <p:cNvSpPr txBox="1">
            <a:spLocks/>
          </p:cNvSpPr>
          <p:nvPr/>
        </p:nvSpPr>
        <p:spPr>
          <a:xfrm>
            <a:off x="1305654" y="293835"/>
            <a:ext cx="9969071" cy="94238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rgbClr val="7C3637"/>
                </a:solidFill>
                <a:latin typeface="Arial Black" panose="020B0A04020102020204" pitchFamily="34" charset="0"/>
                <a:ea typeface="+mj-ea"/>
                <a:cs typeface="+mj-cs"/>
              </a:defRPr>
            </a:lvl1pPr>
          </a:lstStyle>
          <a:p>
            <a:r>
              <a:rPr lang="en-US" sz="3200" b="1" dirty="0">
                <a:solidFill>
                  <a:srgbClr val="6E2122"/>
                </a:solidFill>
                <a:latin typeface="Calibri" panose="020F0502020204030204" pitchFamily="34" charset="0"/>
                <a:cs typeface="Calibri" panose="020F0502020204030204" pitchFamily="34" charset="0"/>
              </a:rPr>
              <a:t>Integrated genome, isolate, and patient data for rapid cluster detection</a:t>
            </a:r>
          </a:p>
        </p:txBody>
      </p:sp>
      <p:sp>
        <p:nvSpPr>
          <p:cNvPr id="3" name="Rectangle 2"/>
          <p:cNvSpPr/>
          <p:nvPr/>
        </p:nvSpPr>
        <p:spPr>
          <a:xfrm>
            <a:off x="10380708" y="2404362"/>
            <a:ext cx="1378711" cy="369332"/>
          </a:xfrm>
          <a:prstGeom prst="rect">
            <a:avLst/>
          </a:prstGeom>
        </p:spPr>
        <p:txBody>
          <a:bodyPr wrap="none">
            <a:spAutoFit/>
          </a:bodyPr>
          <a:lstStyle/>
          <a:p>
            <a:pPr>
              <a:spcBef>
                <a:spcPct val="0"/>
              </a:spcBef>
            </a:pPr>
            <a:r>
              <a:rPr lang="en-US" altLang="en-US" b="1" dirty="0">
                <a:solidFill>
                  <a:srgbClr val="6E2122"/>
                </a:solidFill>
                <a:latin typeface="Calibri" panose="020F0502020204030204" pitchFamily="34" charset="0"/>
                <a:cs typeface="Calibri" panose="020F0502020204030204" pitchFamily="34" charset="0"/>
              </a:rPr>
              <a:t>Flash Report</a:t>
            </a:r>
          </a:p>
        </p:txBody>
      </p:sp>
    </p:spTree>
    <p:extLst>
      <p:ext uri="{BB962C8B-B14F-4D97-AF65-F5344CB8AC3E}">
        <p14:creationId xmlns:p14="http://schemas.microsoft.com/office/powerpoint/2010/main" val="1731920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UNCLASSIFIED</a:t>
            </a:r>
            <a:endParaRPr lang="en-US" dirty="0"/>
          </a:p>
        </p:txBody>
      </p:sp>
      <p:pic>
        <p:nvPicPr>
          <p:cNvPr id="4" name="Picture 3"/>
          <p:cNvPicPr>
            <a:picLocks noChangeAspect="1"/>
          </p:cNvPicPr>
          <p:nvPr/>
        </p:nvPicPr>
        <p:blipFill>
          <a:blip r:embed="rId2"/>
          <a:stretch>
            <a:fillRect/>
          </a:stretch>
        </p:blipFill>
        <p:spPr>
          <a:xfrm>
            <a:off x="314184" y="588827"/>
            <a:ext cx="10577699" cy="5377189"/>
          </a:xfrm>
          <a:prstGeom prst="rect">
            <a:avLst/>
          </a:prstGeom>
        </p:spPr>
      </p:pic>
      <p:sp>
        <p:nvSpPr>
          <p:cNvPr id="5" name="Rectangle 4"/>
          <p:cNvSpPr/>
          <p:nvPr/>
        </p:nvSpPr>
        <p:spPr>
          <a:xfrm>
            <a:off x="1988744" y="96561"/>
            <a:ext cx="9228499" cy="369332"/>
          </a:xfrm>
          <a:prstGeom prst="rect">
            <a:avLst/>
          </a:prstGeom>
        </p:spPr>
        <p:txBody>
          <a:bodyPr wrap="square">
            <a:spAutoFit/>
          </a:bodyPr>
          <a:lstStyle/>
          <a:p>
            <a:r>
              <a:rPr lang="en-US" dirty="0" err="1"/>
              <a:t>cgMLST</a:t>
            </a:r>
            <a:r>
              <a:rPr lang="en-US" dirty="0"/>
              <a:t> minimum spanning tree of 3,123 primary </a:t>
            </a:r>
            <a:r>
              <a:rPr lang="en-US" b="1" i="1" dirty="0"/>
              <a:t>K. pneumoniae </a:t>
            </a:r>
            <a:r>
              <a:rPr lang="en-US" dirty="0"/>
              <a:t>isolates. </a:t>
            </a:r>
          </a:p>
        </p:txBody>
      </p:sp>
    </p:spTree>
    <p:extLst>
      <p:ext uri="{BB962C8B-B14F-4D97-AF65-F5344CB8AC3E}">
        <p14:creationId xmlns:p14="http://schemas.microsoft.com/office/powerpoint/2010/main" val="374106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25926" y="2623997"/>
            <a:ext cx="11597488" cy="7620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7C3637"/>
                </a:solidFill>
                <a:latin typeface="Arial Black" panose="020B0A04020102020204" pitchFamily="34" charset="0"/>
                <a:ea typeface="+mj-ea"/>
                <a:cs typeface="+mj-cs"/>
              </a:defRPr>
            </a:lvl1pPr>
          </a:lstStyle>
          <a:p>
            <a:pPr>
              <a:lnSpc>
                <a:spcPct val="100000"/>
              </a:lnSpc>
            </a:pPr>
            <a:r>
              <a:rPr lang="en-US" sz="4000" dirty="0">
                <a:solidFill>
                  <a:schemeClr val="tx1"/>
                </a:solidFill>
                <a:latin typeface="Calibri" panose="020F0502020204030204" pitchFamily="34" charset="0"/>
                <a:cs typeface="Calibri" panose="020F0502020204030204" pitchFamily="34" charset="0"/>
              </a:rPr>
              <a:t>3. Identification and Tracking of </a:t>
            </a:r>
          </a:p>
          <a:p>
            <a:pPr>
              <a:lnSpc>
                <a:spcPct val="100000"/>
              </a:lnSpc>
            </a:pPr>
            <a:r>
              <a:rPr lang="en-US" sz="4000" dirty="0">
                <a:solidFill>
                  <a:schemeClr val="tx1"/>
                </a:solidFill>
                <a:latin typeface="Calibri" panose="020F0502020204030204" pitchFamily="34" charset="0"/>
                <a:cs typeface="Calibri" panose="020F0502020204030204" pitchFamily="34" charset="0"/>
              </a:rPr>
              <a:t>multi-drug resistant (MDR) bacteria </a:t>
            </a:r>
            <a:r>
              <a:rPr lang="en-US" sz="4000" dirty="0">
                <a:solidFill>
                  <a:srgbClr val="FF0000"/>
                </a:solidFill>
                <a:latin typeface="Calibri" panose="020F0502020204030204" pitchFamily="34" charset="0"/>
                <a:cs typeface="Calibri" panose="020F0502020204030204" pitchFamily="34" charset="0"/>
              </a:rPr>
              <a:t>globally</a:t>
            </a:r>
            <a:r>
              <a:rPr lang="en-US" sz="4000" dirty="0">
                <a:solidFill>
                  <a:schemeClr val="tx1"/>
                </a:solidFill>
                <a:latin typeface="Calibri" panose="020F0502020204030204" pitchFamily="34" charset="0"/>
                <a:cs typeface="Calibri" panose="020F0502020204030204" pitchFamily="34" charset="0"/>
              </a:rPr>
              <a:t> in collaboration with GEIS.</a:t>
            </a:r>
          </a:p>
        </p:txBody>
      </p:sp>
      <p:sp>
        <p:nvSpPr>
          <p:cNvPr id="14" name="Title 1">
            <a:extLst>
              <a:ext uri="{FF2B5EF4-FFF2-40B4-BE49-F238E27FC236}">
                <a16:creationId xmlns:a16="http://schemas.microsoft.com/office/drawing/2014/main" id="{0CB22B7C-5630-235A-E134-76FB36E3A347}"/>
              </a:ext>
            </a:extLst>
          </p:cNvPr>
          <p:cNvSpPr txBox="1">
            <a:spLocks/>
          </p:cNvSpPr>
          <p:nvPr/>
        </p:nvSpPr>
        <p:spPr>
          <a:xfrm>
            <a:off x="1017457" y="76366"/>
            <a:ext cx="10157086" cy="81701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rgbClr val="7C3637"/>
                </a:solidFill>
                <a:latin typeface="Arial Black" panose="020B0A04020102020204" pitchFamily="34" charset="0"/>
                <a:ea typeface="+mj-ea"/>
                <a:cs typeface="+mj-cs"/>
              </a:defRPr>
            </a:lvl1pPr>
          </a:lstStyle>
          <a:p>
            <a:r>
              <a:rPr lang="en-US" sz="4000" b="1" dirty="0">
                <a:solidFill>
                  <a:srgbClr val="6E2122"/>
                </a:solidFill>
                <a:latin typeface="Calibri" panose="020F0502020204030204" pitchFamily="34" charset="0"/>
                <a:cs typeface="Calibri" panose="020F0502020204030204" pitchFamily="34" charset="0"/>
              </a:rPr>
              <a:t>MRSN Primary Missions</a:t>
            </a:r>
          </a:p>
        </p:txBody>
      </p:sp>
      <p:sp>
        <p:nvSpPr>
          <p:cNvPr id="20" name="TextBox 19">
            <a:extLst>
              <a:ext uri="{FF2B5EF4-FFF2-40B4-BE49-F238E27FC236}">
                <a16:creationId xmlns:a16="http://schemas.microsoft.com/office/drawing/2014/main" id="{614D3CC9-562F-48C2-94F9-49255688103B}"/>
              </a:ext>
            </a:extLst>
          </p:cNvPr>
          <p:cNvSpPr txBox="1"/>
          <p:nvPr/>
        </p:nvSpPr>
        <p:spPr>
          <a:xfrm>
            <a:off x="8449824" y="6355439"/>
            <a:ext cx="3773195"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effectLst/>
                <a:uLnTx/>
                <a:uFillTx/>
                <a:latin typeface="Arial"/>
                <a:ea typeface="+mn-ea"/>
                <a:cs typeface="+mn-cs"/>
              </a:rPr>
              <a:t>Figure from Lindsey Hall</a:t>
            </a:r>
          </a:p>
        </p:txBody>
      </p:sp>
    </p:spTree>
    <p:extLst>
      <p:ext uri="{BB962C8B-B14F-4D97-AF65-F5344CB8AC3E}">
        <p14:creationId xmlns:p14="http://schemas.microsoft.com/office/powerpoint/2010/main" val="1968188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UNCLASSIFIED</a:t>
            </a:r>
            <a:endParaRPr lang="en-US" dirty="0"/>
          </a:p>
        </p:txBody>
      </p:sp>
      <p:pic>
        <p:nvPicPr>
          <p:cNvPr id="4" name="Picture 3"/>
          <p:cNvPicPr>
            <a:picLocks noChangeAspect="1"/>
          </p:cNvPicPr>
          <p:nvPr/>
        </p:nvPicPr>
        <p:blipFill>
          <a:blip r:embed="rId2"/>
          <a:stretch>
            <a:fillRect/>
          </a:stretch>
        </p:blipFill>
        <p:spPr>
          <a:xfrm>
            <a:off x="1180730" y="1015589"/>
            <a:ext cx="10340654" cy="5216536"/>
          </a:xfrm>
          <a:prstGeom prst="rect">
            <a:avLst/>
          </a:prstGeom>
        </p:spPr>
      </p:pic>
      <p:sp>
        <p:nvSpPr>
          <p:cNvPr id="6" name="Title 1"/>
          <p:cNvSpPr>
            <a:spLocks noGrp="1"/>
          </p:cNvSpPr>
          <p:nvPr>
            <p:ph type="title"/>
          </p:nvPr>
        </p:nvSpPr>
        <p:spPr>
          <a:xfrm>
            <a:off x="809625" y="15537"/>
            <a:ext cx="10515600" cy="1097301"/>
          </a:xfrm>
        </p:spPr>
        <p:txBody>
          <a:bodyPr>
            <a:normAutofit/>
          </a:bodyPr>
          <a:lstStyle/>
          <a:p>
            <a:r>
              <a:rPr lang="en-US" sz="4000" b="1" dirty="0">
                <a:solidFill>
                  <a:srgbClr val="6E2122"/>
                </a:solidFill>
                <a:latin typeface="Calibri" panose="020F0502020204030204" pitchFamily="34" charset="0"/>
                <a:cs typeface="Calibri" panose="020F0502020204030204" pitchFamily="34" charset="0"/>
              </a:rPr>
              <a:t>MRSN/GEIS Network (Overseas)</a:t>
            </a:r>
          </a:p>
        </p:txBody>
      </p:sp>
    </p:spTree>
    <p:extLst>
      <p:ext uri="{BB962C8B-B14F-4D97-AF65-F5344CB8AC3E}">
        <p14:creationId xmlns:p14="http://schemas.microsoft.com/office/powerpoint/2010/main" val="3461726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UNCLASSIFIED</a:t>
            </a:r>
            <a:endParaRPr lang="en-US" dirty="0"/>
          </a:p>
        </p:txBody>
      </p:sp>
      <p:pic>
        <p:nvPicPr>
          <p:cNvPr id="4" name="Picture 3"/>
          <p:cNvPicPr>
            <a:picLocks noChangeAspect="1"/>
          </p:cNvPicPr>
          <p:nvPr/>
        </p:nvPicPr>
        <p:blipFill rotWithShape="1">
          <a:blip r:embed="rId2"/>
          <a:srcRect l="61720" t="8924" r="13925" b="4480"/>
          <a:stretch/>
        </p:blipFill>
        <p:spPr>
          <a:xfrm>
            <a:off x="518464" y="224419"/>
            <a:ext cx="5397784" cy="5397784"/>
          </a:xfrm>
          <a:prstGeom prst="rect">
            <a:avLst/>
          </a:prstGeom>
        </p:spPr>
      </p:pic>
      <p:pic>
        <p:nvPicPr>
          <p:cNvPr id="6" name="Picture 5"/>
          <p:cNvPicPr>
            <a:picLocks noChangeAspect="1"/>
          </p:cNvPicPr>
          <p:nvPr/>
        </p:nvPicPr>
        <p:blipFill rotWithShape="1">
          <a:blip r:embed="rId3"/>
          <a:srcRect l="62448" t="8148" r="19115" b="3149"/>
          <a:stretch/>
        </p:blipFill>
        <p:spPr>
          <a:xfrm>
            <a:off x="7408942" y="224418"/>
            <a:ext cx="4363958" cy="5904903"/>
          </a:xfrm>
          <a:prstGeom prst="rect">
            <a:avLst/>
          </a:prstGeom>
        </p:spPr>
      </p:pic>
    </p:spTree>
    <p:extLst>
      <p:ext uri="{BB962C8B-B14F-4D97-AF65-F5344CB8AC3E}">
        <p14:creationId xmlns:p14="http://schemas.microsoft.com/office/powerpoint/2010/main" val="679042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UNCLASSIFIED</a:t>
            </a:r>
            <a:endParaRPr lang="en-US" dirty="0"/>
          </a:p>
        </p:txBody>
      </p:sp>
      <p:pic>
        <p:nvPicPr>
          <p:cNvPr id="4" name="Picture 3"/>
          <p:cNvPicPr>
            <a:picLocks noChangeAspect="1"/>
          </p:cNvPicPr>
          <p:nvPr/>
        </p:nvPicPr>
        <p:blipFill rotWithShape="1">
          <a:blip r:embed="rId2"/>
          <a:srcRect l="50752" t="16380" r="3764" b="7348"/>
          <a:stretch/>
        </p:blipFill>
        <p:spPr>
          <a:xfrm>
            <a:off x="497940" y="663015"/>
            <a:ext cx="10918085" cy="5149309"/>
          </a:xfrm>
          <a:prstGeom prst="rect">
            <a:avLst/>
          </a:prstGeom>
        </p:spPr>
      </p:pic>
    </p:spTree>
    <p:extLst>
      <p:ext uri="{BB962C8B-B14F-4D97-AF65-F5344CB8AC3E}">
        <p14:creationId xmlns:p14="http://schemas.microsoft.com/office/powerpoint/2010/main" val="4016774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61962" y="607878"/>
            <a:ext cx="9559390" cy="4524315"/>
          </a:xfrm>
          <a:prstGeom prst="rect">
            <a:avLst/>
          </a:prstGeom>
        </p:spPr>
        <p:txBody>
          <a:bodyPr wrap="square">
            <a:spAutoFit/>
          </a:bodyPr>
          <a:lstStyle/>
          <a:p>
            <a:r>
              <a:rPr lang="en-US" sz="3200" dirty="0">
                <a:latin typeface="Calibri" panose="020F0502020204030204" pitchFamily="34" charset="0"/>
                <a:cs typeface="Calibri" panose="020F0502020204030204" pitchFamily="34" charset="0"/>
              </a:rPr>
              <a:t>Disclaimer:</a:t>
            </a: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Material has been reviewed by the Walter Reed Army Institute of Research. There is no objection to its presentation and/or publication. The opinions or assertions contained herein are the private views of the author, and are not to be construed as official, or as reflecting true views of the Department of the Army or the Department of Defense. </a:t>
            </a:r>
          </a:p>
        </p:txBody>
      </p:sp>
      <p:sp>
        <p:nvSpPr>
          <p:cNvPr id="3" name="Footer Placeholder 5"/>
          <p:cNvSpPr>
            <a:spLocks noGrp="1"/>
          </p:cNvSpPr>
          <p:nvPr>
            <p:ph type="ftr" sz="quarter" idx="11"/>
          </p:nvPr>
        </p:nvSpPr>
        <p:spPr>
          <a:xfrm>
            <a:off x="4038600" y="6526691"/>
            <a:ext cx="4114800" cy="365125"/>
          </a:xfrm>
        </p:spPr>
        <p:txBody>
          <a:bodyPr/>
          <a:lstStyle/>
          <a:p>
            <a:r>
              <a:rPr lang="en-US" dirty="0">
                <a:latin typeface="Times New Roman" panose="02020603050405020304" pitchFamily="18" charset="0"/>
                <a:cs typeface="Times New Roman" panose="02020603050405020304" pitchFamily="18" charset="0"/>
              </a:rPr>
              <a:t>UNCLASSIFIED</a:t>
            </a:r>
          </a:p>
        </p:txBody>
      </p:sp>
    </p:spTree>
    <p:extLst>
      <p:ext uri="{BB962C8B-B14F-4D97-AF65-F5344CB8AC3E}">
        <p14:creationId xmlns:p14="http://schemas.microsoft.com/office/powerpoint/2010/main" val="2248808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UNCLASSIFIED</a:t>
            </a:r>
            <a:endParaRPr lang="en-US" dirty="0"/>
          </a:p>
        </p:txBody>
      </p:sp>
      <p:pic>
        <p:nvPicPr>
          <p:cNvPr id="4" name="Content Placeholder 4">
            <a:extLst>
              <a:ext uri="{FF2B5EF4-FFF2-40B4-BE49-F238E27FC236}">
                <a16:creationId xmlns:a16="http://schemas.microsoft.com/office/drawing/2014/main" id="{2865D2D8-EE03-465D-38EE-A9102313AB69}"/>
              </a:ext>
            </a:extLst>
          </p:cNvPr>
          <p:cNvPicPr>
            <a:picLocks noGrp="1" noChangeAspect="1"/>
          </p:cNvPicPr>
          <p:nvPr/>
        </p:nvPicPr>
        <p:blipFill rotWithShape="1">
          <a:blip r:embed="rId2">
            <a:extLst>
              <a:ext uri="{96DAC541-7B7A-43D3-8B79-37D633B846F1}">
                <asvg:svgBlip xmlns:asvg="http://schemas.microsoft.com/office/drawing/2016/SVG/main" r:embed="rId3"/>
              </a:ext>
            </a:extLst>
          </a:blip>
          <a:srcRect l="2107" r="1686"/>
          <a:stretch/>
        </p:blipFill>
        <p:spPr>
          <a:xfrm>
            <a:off x="142894" y="105055"/>
            <a:ext cx="6556153" cy="6418461"/>
          </a:xfrm>
          <a:prstGeom prst="rect">
            <a:avLst/>
          </a:prstGeom>
        </p:spPr>
      </p:pic>
      <p:pic>
        <p:nvPicPr>
          <p:cNvPr id="5" name="Content Placeholder 8">
            <a:extLst>
              <a:ext uri="{FF2B5EF4-FFF2-40B4-BE49-F238E27FC236}">
                <a16:creationId xmlns:a16="http://schemas.microsoft.com/office/drawing/2014/main" id="{959F3FD0-3BF9-E07E-F61E-37A1BA04C88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1432" t="30647" r="15801" b="29177"/>
          <a:stretch/>
        </p:blipFill>
        <p:spPr>
          <a:xfrm>
            <a:off x="4403890" y="354086"/>
            <a:ext cx="7024067" cy="4729399"/>
          </a:xfrm>
          <a:prstGeom prst="rect">
            <a:avLst/>
          </a:prstGeom>
        </p:spPr>
      </p:pic>
    </p:spTree>
    <p:extLst>
      <p:ext uri="{BB962C8B-B14F-4D97-AF65-F5344CB8AC3E}">
        <p14:creationId xmlns:p14="http://schemas.microsoft.com/office/powerpoint/2010/main" val="525904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tableware, plate, dishware&#10;&#10;Description automatically generated">
            <a:extLst>
              <a:ext uri="{FF2B5EF4-FFF2-40B4-BE49-F238E27FC236}">
                <a16:creationId xmlns:a16="http://schemas.microsoft.com/office/drawing/2014/main" id="{F819ED0A-9442-194A-D313-97C25E2AF3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2129" y="4799904"/>
            <a:ext cx="2218978" cy="655887"/>
          </a:xfrm>
          <a:prstGeom prst="rect">
            <a:avLst/>
          </a:prstGeom>
        </p:spPr>
      </p:pic>
      <p:sp>
        <p:nvSpPr>
          <p:cNvPr id="7" name="Title 1">
            <a:extLst>
              <a:ext uri="{FF2B5EF4-FFF2-40B4-BE49-F238E27FC236}">
                <a16:creationId xmlns:a16="http://schemas.microsoft.com/office/drawing/2014/main" id="{E96874B5-B746-4811-994D-183A73A9AD5B}"/>
              </a:ext>
            </a:extLst>
          </p:cNvPr>
          <p:cNvSpPr txBox="1">
            <a:spLocks/>
          </p:cNvSpPr>
          <p:nvPr/>
        </p:nvSpPr>
        <p:spPr>
          <a:xfrm>
            <a:off x="581035" y="-26376"/>
            <a:ext cx="11029930" cy="94238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rgbClr val="7C3637"/>
                </a:solidFill>
                <a:latin typeface="Arial Black" panose="020B0A04020102020204" pitchFamily="34" charset="0"/>
                <a:ea typeface="+mj-ea"/>
                <a:cs typeface="+mj-cs"/>
              </a:defRPr>
            </a:lvl1pPr>
          </a:lstStyle>
          <a:p>
            <a:r>
              <a:rPr lang="en-US" sz="4000" b="1" dirty="0">
                <a:latin typeface="Calibri" panose="020F0502020204030204" pitchFamily="34" charset="0"/>
                <a:cs typeface="Calibri" panose="020F0502020204030204" pitchFamily="34" charset="0"/>
              </a:rPr>
              <a:t>Acknowledgements</a:t>
            </a:r>
            <a:endParaRPr lang="en-US" sz="6600" b="1"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E02C772F-A175-49F5-B6C3-7A39679DB032}"/>
              </a:ext>
            </a:extLst>
          </p:cNvPr>
          <p:cNvSpPr txBox="1"/>
          <p:nvPr/>
        </p:nvSpPr>
        <p:spPr>
          <a:xfrm>
            <a:off x="8673138" y="810718"/>
            <a:ext cx="3735977" cy="3816429"/>
          </a:xfrm>
          <a:prstGeom prst="rect">
            <a:avLst/>
          </a:prstGeom>
          <a:noFill/>
        </p:spPr>
        <p:txBody>
          <a:bodyPr wrap="square" rtlCol="0">
            <a:spAutoFit/>
          </a:bodyPr>
          <a:lstStyle/>
          <a:p>
            <a:r>
              <a:rPr lang="en-US" sz="2000" b="1" dirty="0">
                <a:solidFill>
                  <a:srgbClr val="6E2122"/>
                </a:solidFill>
                <a:latin typeface="Calibri" panose="020F0502020204030204" pitchFamily="34" charset="0"/>
                <a:cs typeface="Calibri" panose="020F0502020204030204" pitchFamily="34" charset="0"/>
              </a:rPr>
              <a:t>Offsite MRSN staff</a:t>
            </a:r>
          </a:p>
          <a:p>
            <a:r>
              <a:rPr lang="en-US" sz="1600" dirty="0">
                <a:latin typeface="Calibri" panose="020F0502020204030204" pitchFamily="34" charset="0"/>
                <a:cs typeface="Calibri" panose="020F0502020204030204" pitchFamily="34" charset="0"/>
              </a:rPr>
              <a:t>Mr. Aubrey Powell (BAMC)</a:t>
            </a:r>
          </a:p>
          <a:p>
            <a:r>
              <a:rPr lang="en-US" sz="1600" dirty="0">
                <a:latin typeface="Calibri" panose="020F0502020204030204" pitchFamily="34" charset="0"/>
                <a:cs typeface="Calibri" panose="020F0502020204030204" pitchFamily="34" charset="0"/>
              </a:rPr>
              <a:t>Mr. Henry Dao (LRMC)</a:t>
            </a:r>
          </a:p>
          <a:p>
            <a:r>
              <a:rPr lang="en-US" sz="1600" dirty="0">
                <a:latin typeface="Calibri" panose="020F0502020204030204" pitchFamily="34" charset="0"/>
                <a:cs typeface="Calibri" panose="020F0502020204030204" pitchFamily="34" charset="0"/>
              </a:rPr>
              <a:t>Ms. </a:t>
            </a:r>
            <a:r>
              <a:rPr lang="en-US" sz="1600" dirty="0" err="1">
                <a:latin typeface="Calibri" panose="020F0502020204030204" pitchFamily="34" charset="0"/>
                <a:cs typeface="Calibri" panose="020F0502020204030204" pitchFamily="34" charset="0"/>
              </a:rPr>
              <a:t>Idalia</a:t>
            </a:r>
            <a:r>
              <a:rPr lang="en-US" sz="1600" dirty="0">
                <a:latin typeface="Calibri" panose="020F0502020204030204" pitchFamily="34" charset="0"/>
                <a:cs typeface="Calibri" panose="020F0502020204030204" pitchFamily="34" charset="0"/>
              </a:rPr>
              <a:t> Gonzalez-</a:t>
            </a:r>
            <a:r>
              <a:rPr lang="en-US" sz="1600" dirty="0" err="1">
                <a:latin typeface="Calibri" panose="020F0502020204030204" pitchFamily="34" charset="0"/>
                <a:cs typeface="Calibri" panose="020F0502020204030204" pitchFamily="34" charset="0"/>
              </a:rPr>
              <a:t>Seanz</a:t>
            </a:r>
            <a:r>
              <a:rPr lang="en-US" sz="1600" dirty="0">
                <a:latin typeface="Calibri" panose="020F0502020204030204" pitchFamily="34" charset="0"/>
                <a:cs typeface="Calibri" panose="020F0502020204030204" pitchFamily="34" charset="0"/>
              </a:rPr>
              <a:t> (WBAMC)</a:t>
            </a:r>
          </a:p>
          <a:p>
            <a:r>
              <a:rPr lang="en-US" sz="1600" dirty="0">
                <a:latin typeface="Calibri" panose="020F0502020204030204" pitchFamily="34" charset="0"/>
                <a:cs typeface="Calibri" panose="020F0502020204030204" pitchFamily="34" charset="0"/>
              </a:rPr>
              <a:t>Mr. Jonathan Amos (NMC San Diego)</a:t>
            </a:r>
          </a:p>
          <a:p>
            <a:r>
              <a:rPr lang="en-US" sz="1600" dirty="0">
                <a:latin typeface="Calibri" panose="020F0502020204030204" pitchFamily="34" charset="0"/>
                <a:cs typeface="Calibri" panose="020F0502020204030204" pitchFamily="34" charset="0"/>
              </a:rPr>
              <a:t>Ms. </a:t>
            </a:r>
            <a:r>
              <a:rPr lang="en-US" sz="1600" dirty="0" err="1">
                <a:latin typeface="Calibri" panose="020F0502020204030204" pitchFamily="34" charset="0"/>
                <a:cs typeface="Calibri" panose="020F0502020204030204" pitchFamily="34" charset="0"/>
              </a:rPr>
              <a:t>Yahui</a:t>
            </a:r>
            <a:r>
              <a:rPr lang="en-US" sz="1600" dirty="0">
                <a:latin typeface="Calibri" panose="020F0502020204030204" pitchFamily="34" charset="0"/>
                <a:cs typeface="Calibri" panose="020F0502020204030204" pitchFamily="34" charset="0"/>
              </a:rPr>
              <a:t> Nelson (NH Camp Lejeune)</a:t>
            </a:r>
          </a:p>
          <a:p>
            <a:r>
              <a:rPr lang="en-US" sz="1600" dirty="0">
                <a:latin typeface="Calibri" panose="020F0502020204030204" pitchFamily="34" charset="0"/>
                <a:cs typeface="Calibri" panose="020F0502020204030204" pitchFamily="34" charset="0"/>
              </a:rPr>
              <a:t>Ms. Jolene Osborn (MAMC)</a:t>
            </a:r>
          </a:p>
          <a:p>
            <a:r>
              <a:rPr lang="en-US" sz="1600" dirty="0">
                <a:latin typeface="Calibri" panose="020F0502020204030204" pitchFamily="34" charset="0"/>
                <a:cs typeface="Calibri" panose="020F0502020204030204" pitchFamily="34" charset="0"/>
              </a:rPr>
              <a:t>Mr. Mauro </a:t>
            </a:r>
            <a:r>
              <a:rPr lang="en-US" sz="1600" dirty="0" err="1">
                <a:latin typeface="Calibri" panose="020F0502020204030204" pitchFamily="34" charset="0"/>
                <a:cs typeface="Calibri" panose="020F0502020204030204" pitchFamily="34" charset="0"/>
              </a:rPr>
              <a:t>Ostiguin</a:t>
            </a:r>
            <a:r>
              <a:rPr lang="en-US" sz="1600" dirty="0">
                <a:latin typeface="Calibri" panose="020F0502020204030204" pitchFamily="34" charset="0"/>
                <a:cs typeface="Calibri" panose="020F0502020204030204" pitchFamily="34" charset="0"/>
              </a:rPr>
              <a:t> (DAMC)</a:t>
            </a:r>
          </a:p>
          <a:p>
            <a:r>
              <a:rPr lang="en-US" sz="1600" dirty="0">
                <a:latin typeface="Calibri" panose="020F0502020204030204" pitchFamily="34" charset="0"/>
                <a:cs typeface="Calibri" panose="020F0502020204030204" pitchFamily="34" charset="0"/>
              </a:rPr>
              <a:t>Ms. Cynthia Myer (EAMC)</a:t>
            </a:r>
          </a:p>
          <a:p>
            <a:r>
              <a:rPr lang="en-US" sz="1600" dirty="0">
                <a:latin typeface="Calibri" panose="020F0502020204030204" pitchFamily="34" charset="0"/>
                <a:cs typeface="Calibri" panose="020F0502020204030204" pitchFamily="34" charset="0"/>
              </a:rPr>
              <a:t>Ms. Maria Hoffmann (Martin AMC)</a:t>
            </a:r>
            <a:endParaRPr lang="en-US"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Ms. Heather Deffenbaugh (WOMACK)</a:t>
            </a:r>
          </a:p>
          <a:p>
            <a:r>
              <a:rPr lang="en-US" sz="1600" dirty="0">
                <a:latin typeface="Calibri" panose="020F0502020204030204" pitchFamily="34" charset="0"/>
                <a:cs typeface="Calibri" panose="020F0502020204030204" pitchFamily="34" charset="0"/>
              </a:rPr>
              <a:t>Ms. </a:t>
            </a:r>
            <a:r>
              <a:rPr lang="en-US" sz="1600" dirty="0" err="1">
                <a:latin typeface="Calibri" panose="020F0502020204030204" pitchFamily="34" charset="0"/>
                <a:cs typeface="Calibri" panose="020F0502020204030204" pitchFamily="34" charset="0"/>
              </a:rPr>
              <a:t>Themia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Hoggs</a:t>
            </a:r>
            <a:r>
              <a:rPr lang="en-US" sz="1600" dirty="0">
                <a:latin typeface="Calibri" panose="020F0502020204030204" pitchFamily="34" charset="0"/>
                <a:cs typeface="Calibri" panose="020F0502020204030204" pitchFamily="34" charset="0"/>
              </a:rPr>
              <a:t> (NMC Portsmouth)</a:t>
            </a:r>
          </a:p>
          <a:p>
            <a:r>
              <a:rPr lang="en-US" sz="1600" dirty="0">
                <a:latin typeface="Calibri" panose="020F0502020204030204" pitchFamily="34" charset="0"/>
                <a:cs typeface="Calibri" panose="020F0502020204030204" pitchFamily="34" charset="0"/>
              </a:rPr>
              <a:t>Mr. </a:t>
            </a:r>
            <a:r>
              <a:rPr lang="en-US" sz="1600" dirty="0" err="1">
                <a:latin typeface="Calibri" panose="020F0502020204030204" pitchFamily="34" charset="0"/>
                <a:cs typeface="Calibri" panose="020F0502020204030204" pitchFamily="34" charset="0"/>
              </a:rPr>
              <a:t>Tatdanai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Kitjawat</a:t>
            </a:r>
            <a:r>
              <a:rPr lang="en-US" sz="1600" dirty="0">
                <a:latin typeface="Calibri" panose="020F0502020204030204" pitchFamily="34" charset="0"/>
                <a:cs typeface="Calibri" panose="020F0502020204030204" pitchFamily="34" charset="0"/>
              </a:rPr>
              <a:t> (TAMC)</a:t>
            </a:r>
          </a:p>
          <a:p>
            <a:r>
              <a:rPr lang="en-US" sz="1600" dirty="0">
                <a:latin typeface="Calibri" panose="020F0502020204030204" pitchFamily="34" charset="0"/>
                <a:cs typeface="Calibri" panose="020F0502020204030204" pitchFamily="34" charset="0"/>
              </a:rPr>
              <a:t>Mr. Mauro </a:t>
            </a:r>
            <a:r>
              <a:rPr lang="en-US" sz="1600" dirty="0" err="1">
                <a:latin typeface="Calibri" panose="020F0502020204030204" pitchFamily="34" charset="0"/>
                <a:cs typeface="Calibri" panose="020F0502020204030204" pitchFamily="34" charset="0"/>
              </a:rPr>
              <a:t>Ostiguin</a:t>
            </a:r>
            <a:r>
              <a:rPr lang="en-US" sz="1600" dirty="0">
                <a:latin typeface="Calibri" panose="020F0502020204030204" pitchFamily="34" charset="0"/>
                <a:cs typeface="Calibri" panose="020F0502020204030204" pitchFamily="34" charset="0"/>
              </a:rPr>
              <a:t> (DAMC)</a:t>
            </a:r>
          </a:p>
          <a:p>
            <a:r>
              <a:rPr lang="en-US" sz="1600" dirty="0">
                <a:latin typeface="Calibri" panose="020F0502020204030204" pitchFamily="34" charset="0"/>
                <a:cs typeface="Calibri" panose="020F0502020204030204" pitchFamily="34" charset="0"/>
              </a:rPr>
              <a:t>Ms. </a:t>
            </a:r>
            <a:r>
              <a:rPr lang="en-US" sz="1600" dirty="0" err="1">
                <a:latin typeface="Calibri" panose="020F0502020204030204" pitchFamily="34" charset="0"/>
                <a:cs typeface="Calibri" panose="020F0502020204030204" pitchFamily="34" charset="0"/>
              </a:rPr>
              <a:t>Ellye</a:t>
            </a:r>
            <a:r>
              <a:rPr lang="en-US" sz="1600" dirty="0">
                <a:latin typeface="Calibri" panose="020F0502020204030204" pitchFamily="34" charset="0"/>
                <a:cs typeface="Calibri" panose="020F0502020204030204" pitchFamily="34" charset="0"/>
              </a:rPr>
              <a:t> Caplan (Baltimore VA)</a:t>
            </a:r>
          </a:p>
        </p:txBody>
      </p:sp>
      <p:pic>
        <p:nvPicPr>
          <p:cNvPr id="1026" name="Picture 2" descr="United States Department of Defense - Wikipedia">
            <a:extLst>
              <a:ext uri="{FF2B5EF4-FFF2-40B4-BE49-F238E27FC236}">
                <a16:creationId xmlns:a16="http://schemas.microsoft.com/office/drawing/2014/main" id="{1BCAEFAE-0CA9-49AB-B22C-EDBBF04D72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9414" y="5628548"/>
            <a:ext cx="831551" cy="830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fense Health Agency - Wikipedia">
            <a:extLst>
              <a:ext uri="{FF2B5EF4-FFF2-40B4-BE49-F238E27FC236}">
                <a16:creationId xmlns:a16="http://schemas.microsoft.com/office/drawing/2014/main" id="{A579D7B2-69A1-42D4-9D3E-E020B85266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2129" y="5626876"/>
            <a:ext cx="831551" cy="8315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1DA9103-5161-DC20-6F14-9D87AF7630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543" b="5931"/>
          <a:stretch/>
        </p:blipFill>
        <p:spPr>
          <a:xfrm>
            <a:off x="198373" y="810718"/>
            <a:ext cx="8369556" cy="5451186"/>
          </a:xfrm>
          <a:prstGeom prst="rect">
            <a:avLst/>
          </a:prstGeom>
        </p:spPr>
      </p:pic>
    </p:spTree>
    <p:extLst>
      <p:ext uri="{BB962C8B-B14F-4D97-AF65-F5344CB8AC3E}">
        <p14:creationId xmlns:p14="http://schemas.microsoft.com/office/powerpoint/2010/main" val="242075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4795" y="2190292"/>
            <a:ext cx="7295748" cy="2162633"/>
          </a:xfrm>
          <a:prstGeom prst="rect">
            <a:avLst/>
          </a:prstGeom>
        </p:spPr>
      </p:pic>
      <p:sp>
        <p:nvSpPr>
          <p:cNvPr id="5" name="Rectangle 4"/>
          <p:cNvSpPr/>
          <p:nvPr/>
        </p:nvSpPr>
        <p:spPr>
          <a:xfrm>
            <a:off x="8434064" y="6144957"/>
            <a:ext cx="3757936" cy="369332"/>
          </a:xfrm>
          <a:prstGeom prst="rect">
            <a:avLst/>
          </a:prstGeom>
        </p:spPr>
        <p:txBody>
          <a:bodyPr wrap="square">
            <a:spAutoFit/>
          </a:bodyPr>
          <a:lstStyle/>
          <a:p>
            <a:r>
              <a:rPr lang="en-US" dirty="0"/>
              <a:t>patrick.t.mcgann4.civ@mail.mil</a:t>
            </a:r>
          </a:p>
        </p:txBody>
      </p:sp>
    </p:spTree>
    <p:extLst>
      <p:ext uri="{BB962C8B-B14F-4D97-AF65-F5344CB8AC3E}">
        <p14:creationId xmlns:p14="http://schemas.microsoft.com/office/powerpoint/2010/main" val="1475483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UNCLASSIFIED</a:t>
            </a:r>
            <a:endParaRPr lang="en-US" dirty="0"/>
          </a:p>
        </p:txBody>
      </p:sp>
      <p:pic>
        <p:nvPicPr>
          <p:cNvPr id="5" name="Picture 4"/>
          <p:cNvPicPr>
            <a:picLocks noChangeAspect="1"/>
          </p:cNvPicPr>
          <p:nvPr/>
        </p:nvPicPr>
        <p:blipFill rotWithShape="1">
          <a:blip r:embed="rId2"/>
          <a:srcRect l="63333" t="24696" r="20457" b="6487"/>
          <a:stretch/>
        </p:blipFill>
        <p:spPr>
          <a:xfrm>
            <a:off x="1079500" y="383458"/>
            <a:ext cx="3429000" cy="4094328"/>
          </a:xfrm>
          <a:prstGeom prst="rect">
            <a:avLst/>
          </a:prstGeom>
        </p:spPr>
      </p:pic>
      <p:pic>
        <p:nvPicPr>
          <p:cNvPr id="7" name="Picture 6"/>
          <p:cNvPicPr>
            <a:picLocks noChangeAspect="1"/>
          </p:cNvPicPr>
          <p:nvPr/>
        </p:nvPicPr>
        <p:blipFill rotWithShape="1">
          <a:blip r:embed="rId3"/>
          <a:srcRect l="67688" t="14946" r="17957" b="24839"/>
          <a:stretch/>
        </p:blipFill>
        <p:spPr>
          <a:xfrm>
            <a:off x="6452670" y="0"/>
            <a:ext cx="2887489" cy="3406589"/>
          </a:xfrm>
          <a:prstGeom prst="rect">
            <a:avLst/>
          </a:prstGeom>
        </p:spPr>
      </p:pic>
      <p:pic>
        <p:nvPicPr>
          <p:cNvPr id="8" name="Picture 7"/>
          <p:cNvPicPr>
            <a:picLocks noChangeAspect="1"/>
          </p:cNvPicPr>
          <p:nvPr/>
        </p:nvPicPr>
        <p:blipFill rotWithShape="1">
          <a:blip r:embed="rId4"/>
          <a:srcRect l="64866" t="18101" r="15457" b="20824"/>
          <a:stretch/>
        </p:blipFill>
        <p:spPr>
          <a:xfrm>
            <a:off x="4906970" y="3524435"/>
            <a:ext cx="3041314" cy="2654917"/>
          </a:xfrm>
          <a:prstGeom prst="rect">
            <a:avLst/>
          </a:prstGeom>
        </p:spPr>
      </p:pic>
      <p:pic>
        <p:nvPicPr>
          <p:cNvPr id="9" name="Picture 8"/>
          <p:cNvPicPr>
            <a:picLocks noChangeAspect="1"/>
          </p:cNvPicPr>
          <p:nvPr/>
        </p:nvPicPr>
        <p:blipFill rotWithShape="1">
          <a:blip r:embed="rId5"/>
          <a:srcRect l="65625" t="10370" r="15625" b="17407"/>
          <a:stretch/>
        </p:blipFill>
        <p:spPr>
          <a:xfrm>
            <a:off x="9157245" y="2928221"/>
            <a:ext cx="2860736" cy="3099130"/>
          </a:xfrm>
          <a:prstGeom prst="rect">
            <a:avLst/>
          </a:prstGeom>
        </p:spPr>
      </p:pic>
    </p:spTree>
    <p:extLst>
      <p:ext uri="{BB962C8B-B14F-4D97-AF65-F5344CB8AC3E}">
        <p14:creationId xmlns:p14="http://schemas.microsoft.com/office/powerpoint/2010/main" val="4055788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7013" y="1155491"/>
            <a:ext cx="6334517" cy="2952337"/>
          </a:xfrm>
          <a:prstGeom prst="rect">
            <a:avLst/>
          </a:prstGeom>
        </p:spPr>
      </p:pic>
      <p:grpSp>
        <p:nvGrpSpPr>
          <p:cNvPr id="8" name="Group 7"/>
          <p:cNvGrpSpPr/>
          <p:nvPr/>
        </p:nvGrpSpPr>
        <p:grpSpPr>
          <a:xfrm rot="16200000">
            <a:off x="7813802" y="682223"/>
            <a:ext cx="3258538" cy="4550908"/>
            <a:chOff x="6980469" y="1159724"/>
            <a:chExt cx="3854450" cy="5355376"/>
          </a:xfrm>
        </p:grpSpPr>
        <p:pic>
          <p:nvPicPr>
            <p:cNvPr id="133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750"/>
            <a:stretch/>
          </p:blipFill>
          <p:spPr bwMode="auto">
            <a:xfrm>
              <a:off x="6980469" y="1221237"/>
              <a:ext cx="3854450" cy="529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8" name="TextBox 4"/>
            <p:cNvSpPr txBox="1">
              <a:spLocks noChangeArrowheads="1"/>
            </p:cNvSpPr>
            <p:nvPr/>
          </p:nvSpPr>
          <p:spPr bwMode="auto">
            <a:xfrm rot="5400000">
              <a:off x="7842473" y="1323237"/>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800" dirty="0">
                  <a:solidFill>
                    <a:srgbClr val="000000"/>
                  </a:solidFill>
                </a:rPr>
                <a:t>2004</a:t>
              </a:r>
            </a:p>
          </p:txBody>
        </p:sp>
        <p:sp>
          <p:nvSpPr>
            <p:cNvPr id="13319" name="TextBox 14"/>
            <p:cNvSpPr txBox="1">
              <a:spLocks noChangeArrowheads="1"/>
            </p:cNvSpPr>
            <p:nvPr/>
          </p:nvSpPr>
          <p:spPr bwMode="auto">
            <a:xfrm rot="5400000">
              <a:off x="9413561" y="1610773"/>
              <a:ext cx="696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800" dirty="0">
                  <a:solidFill>
                    <a:srgbClr val="000000"/>
                  </a:solidFill>
                </a:rPr>
                <a:t>2005</a:t>
              </a:r>
            </a:p>
          </p:txBody>
        </p:sp>
        <p:sp>
          <p:nvSpPr>
            <p:cNvPr id="13320" name="TextBox 15"/>
            <p:cNvSpPr txBox="1">
              <a:spLocks noChangeArrowheads="1"/>
            </p:cNvSpPr>
            <p:nvPr/>
          </p:nvSpPr>
          <p:spPr bwMode="auto">
            <a:xfrm rot="5400000">
              <a:off x="7001900" y="2477743"/>
              <a:ext cx="1287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800" dirty="0">
                  <a:solidFill>
                    <a:srgbClr val="000000"/>
                  </a:solidFill>
                </a:rPr>
                <a:t>2005-2006</a:t>
              </a:r>
            </a:p>
          </p:txBody>
        </p:sp>
        <p:sp>
          <p:nvSpPr>
            <p:cNvPr id="13321" name="TextBox 17"/>
            <p:cNvSpPr txBox="1">
              <a:spLocks noChangeArrowheads="1"/>
            </p:cNvSpPr>
            <p:nvPr/>
          </p:nvSpPr>
          <p:spPr bwMode="auto">
            <a:xfrm rot="5400000">
              <a:off x="6591191" y="4041669"/>
              <a:ext cx="1287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800" dirty="0">
                  <a:solidFill>
                    <a:srgbClr val="000000"/>
                  </a:solidFill>
                </a:rPr>
                <a:t>2005-2007</a:t>
              </a:r>
            </a:p>
          </p:txBody>
        </p:sp>
        <p:sp>
          <p:nvSpPr>
            <p:cNvPr id="13322" name="TextBox 18"/>
            <p:cNvSpPr txBox="1">
              <a:spLocks noChangeArrowheads="1"/>
            </p:cNvSpPr>
            <p:nvPr/>
          </p:nvSpPr>
          <p:spPr bwMode="auto">
            <a:xfrm rot="5400000">
              <a:off x="6743080" y="5507382"/>
              <a:ext cx="128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800" dirty="0">
                  <a:solidFill>
                    <a:srgbClr val="000000"/>
                  </a:solidFill>
                </a:rPr>
                <a:t>2006-2007</a:t>
              </a:r>
            </a:p>
          </p:txBody>
        </p:sp>
        <p:sp>
          <p:nvSpPr>
            <p:cNvPr id="13323" name="TextBox 19"/>
            <p:cNvSpPr txBox="1">
              <a:spLocks noChangeArrowheads="1"/>
            </p:cNvSpPr>
            <p:nvPr/>
          </p:nvSpPr>
          <p:spPr bwMode="auto">
            <a:xfrm rot="5400000">
              <a:off x="9095713" y="3771425"/>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800" dirty="0">
                  <a:solidFill>
                    <a:srgbClr val="000000"/>
                  </a:solidFill>
                </a:rPr>
                <a:t>2007-2017</a:t>
              </a:r>
            </a:p>
          </p:txBody>
        </p:sp>
      </p:grpSp>
      <p:sp>
        <p:nvSpPr>
          <p:cNvPr id="7" name="Rectangle 2"/>
          <p:cNvSpPr txBox="1">
            <a:spLocks noChangeArrowheads="1"/>
          </p:cNvSpPr>
          <p:nvPr/>
        </p:nvSpPr>
        <p:spPr bwMode="auto">
          <a:xfrm>
            <a:off x="227013" y="66675"/>
            <a:ext cx="1176655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solidFill>
                  <a:srgbClr val="7C3637"/>
                </a:solidFill>
                <a:latin typeface="Calibri" panose="020F0502020204030204" pitchFamily="34" charset="0"/>
                <a:cs typeface="Calibri" panose="020F0502020204030204" pitchFamily="34" charset="0"/>
              </a:rPr>
              <a:t>Importance of Surveillance</a:t>
            </a:r>
          </a:p>
          <a:p>
            <a:pPr eaLnBrk="1" hangingPunct="1">
              <a:defRPr/>
            </a:pPr>
            <a:r>
              <a:rPr lang="en-US" altLang="en-US" sz="2800" b="1" kern="0" dirty="0">
                <a:solidFill>
                  <a:srgbClr val="7C3637"/>
                </a:solidFill>
                <a:latin typeface="Calibri" panose="020F0502020204030204" pitchFamily="34" charset="0"/>
                <a:cs typeface="Calibri" panose="020F0502020204030204" pitchFamily="34" charset="0"/>
              </a:rPr>
              <a:t>OIF, OEF and the “</a:t>
            </a:r>
            <a:r>
              <a:rPr lang="en-US" altLang="en-US" sz="2800" b="1" kern="0" dirty="0" err="1">
                <a:solidFill>
                  <a:srgbClr val="7C3637"/>
                </a:solidFill>
                <a:latin typeface="Calibri" panose="020F0502020204030204" pitchFamily="34" charset="0"/>
                <a:cs typeface="Calibri" panose="020F0502020204030204" pitchFamily="34" charset="0"/>
              </a:rPr>
              <a:t>Iraqibacter</a:t>
            </a:r>
            <a:r>
              <a:rPr lang="en-US" altLang="en-US" sz="2800" b="1" kern="0" dirty="0">
                <a:solidFill>
                  <a:srgbClr val="7C3637"/>
                </a:solidFill>
                <a:latin typeface="Calibri" panose="020F0502020204030204" pitchFamily="34" charset="0"/>
                <a:cs typeface="Calibri" panose="020F0502020204030204" pitchFamily="34" charset="0"/>
              </a:rPr>
              <a:t>”</a:t>
            </a:r>
          </a:p>
        </p:txBody>
      </p:sp>
      <p:grpSp>
        <p:nvGrpSpPr>
          <p:cNvPr id="13317" name="Group 8"/>
          <p:cNvGrpSpPr>
            <a:grpSpLocks/>
          </p:cNvGrpSpPr>
          <p:nvPr/>
        </p:nvGrpSpPr>
        <p:grpSpPr bwMode="auto">
          <a:xfrm>
            <a:off x="6842095" y="4391130"/>
            <a:ext cx="2177137" cy="934394"/>
            <a:chOff x="7172608" y="526662"/>
            <a:chExt cx="2345708" cy="910290"/>
          </a:xfrm>
        </p:grpSpPr>
        <p:pic>
          <p:nvPicPr>
            <p:cNvPr id="13328" name="Picture 10"/>
            <p:cNvPicPr>
              <a:picLocks noChangeAspect="1"/>
            </p:cNvPicPr>
            <p:nvPr/>
          </p:nvPicPr>
          <p:blipFill>
            <a:blip r:embed="rId5">
              <a:extLst>
                <a:ext uri="{28A0092B-C50C-407E-A947-70E740481C1C}">
                  <a14:useLocalDpi xmlns:a14="http://schemas.microsoft.com/office/drawing/2010/main" val="0"/>
                </a:ext>
              </a:extLst>
            </a:blip>
            <a:srcRect t="66669" r="63416" b="29613"/>
            <a:stretch>
              <a:fillRect/>
            </a:stretch>
          </p:blipFill>
          <p:spPr bwMode="auto">
            <a:xfrm>
              <a:off x="7172608" y="1245864"/>
              <a:ext cx="2345708" cy="1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11"/>
            <p:cNvPicPr>
              <a:picLocks noChangeAspect="1"/>
            </p:cNvPicPr>
            <p:nvPr/>
          </p:nvPicPr>
          <p:blipFill>
            <a:blip r:embed="rId5">
              <a:extLst>
                <a:ext uri="{28A0092B-C50C-407E-A947-70E740481C1C}">
                  <a14:useLocalDpi xmlns:a14="http://schemas.microsoft.com/office/drawing/2010/main" val="0"/>
                </a:ext>
              </a:extLst>
            </a:blip>
            <a:srcRect t="59334" r="63416" b="36945"/>
            <a:stretch>
              <a:fillRect/>
            </a:stretch>
          </p:blipFill>
          <p:spPr bwMode="auto">
            <a:xfrm>
              <a:off x="7172608" y="1068271"/>
              <a:ext cx="2345708" cy="19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12"/>
            <p:cNvPicPr>
              <a:picLocks noChangeAspect="1"/>
            </p:cNvPicPr>
            <p:nvPr/>
          </p:nvPicPr>
          <p:blipFill>
            <a:blip r:embed="rId5">
              <a:extLst>
                <a:ext uri="{28A0092B-C50C-407E-A947-70E740481C1C}">
                  <a14:useLocalDpi xmlns:a14="http://schemas.microsoft.com/office/drawing/2010/main" val="0"/>
                </a:ext>
              </a:extLst>
            </a:blip>
            <a:srcRect t="52322" r="63416" b="44604"/>
            <a:stretch>
              <a:fillRect/>
            </a:stretch>
          </p:blipFill>
          <p:spPr bwMode="auto">
            <a:xfrm>
              <a:off x="7172608" y="913100"/>
              <a:ext cx="2345708" cy="15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13"/>
            <p:cNvPicPr>
              <a:picLocks noChangeAspect="1"/>
            </p:cNvPicPr>
            <p:nvPr/>
          </p:nvPicPr>
          <p:blipFill>
            <a:blip r:embed="rId5" cstate="print">
              <a:extLst>
                <a:ext uri="{28A0092B-C50C-407E-A947-70E740481C1C}">
                  <a14:useLocalDpi xmlns:a14="http://schemas.microsoft.com/office/drawing/2010/main" val="0"/>
                </a:ext>
              </a:extLst>
            </a:blip>
            <a:srcRect t="37112" r="63416" b="55312"/>
            <a:stretch>
              <a:fillRect/>
            </a:stretch>
          </p:blipFill>
          <p:spPr bwMode="auto">
            <a:xfrm>
              <a:off x="7172608" y="526662"/>
              <a:ext cx="2345708" cy="38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372228" y="4465713"/>
            <a:ext cx="6262729" cy="1708160"/>
          </a:xfrm>
          <a:prstGeom prst="rect">
            <a:avLst/>
          </a:prstGeom>
        </p:spPr>
        <p:txBody>
          <a:bodyPr wrap="square">
            <a:spAutoFit/>
          </a:bodyPr>
          <a:lstStyle/>
          <a:p>
            <a:pPr eaLnBrk="1" fontAlgn="auto" hangingPunct="1">
              <a:spcBef>
                <a:spcPts val="0"/>
              </a:spcBef>
              <a:spcAft>
                <a:spcPts val="0"/>
              </a:spcAft>
              <a:defRPr/>
            </a:pPr>
            <a:r>
              <a:rPr lang="en-US" sz="2000" b="1" dirty="0">
                <a:solidFill>
                  <a:prstClr val="black"/>
                </a:solidFill>
                <a:latin typeface="Calibri" panose="020F0502020204030204" pitchFamily="34" charset="0"/>
                <a:cs typeface="Calibri" panose="020F0502020204030204" pitchFamily="34" charset="0"/>
              </a:rPr>
              <a:t>Infection control nightmare </a:t>
            </a:r>
          </a:p>
          <a:p>
            <a:pPr marL="285750" indent="-285750" eaLnBrk="1" fontAlgn="auto" hangingPunct="1">
              <a:spcBef>
                <a:spcPts val="0"/>
              </a:spcBef>
              <a:spcAft>
                <a:spcPts val="0"/>
              </a:spcAft>
              <a:buFont typeface="Arial" panose="020B0604020202020204" pitchFamily="34" charset="0"/>
              <a:buChar char="•"/>
              <a:defRPr/>
            </a:pPr>
            <a:r>
              <a:rPr lang="en-US" sz="1700" dirty="0">
                <a:solidFill>
                  <a:prstClr val="black"/>
                </a:solidFill>
                <a:latin typeface="Calibri" panose="020F0502020204030204" pitchFamily="34" charset="0"/>
                <a:cs typeface="Calibri" panose="020F0502020204030204" pitchFamily="34" charset="0"/>
              </a:rPr>
              <a:t>1st </a:t>
            </a:r>
            <a:r>
              <a:rPr lang="en-US" sz="1700" i="1" dirty="0" err="1">
                <a:solidFill>
                  <a:prstClr val="black"/>
                </a:solidFill>
                <a:latin typeface="Calibri" panose="020F0502020204030204" pitchFamily="34" charset="0"/>
                <a:cs typeface="Calibri" panose="020F0502020204030204" pitchFamily="34" charset="0"/>
              </a:rPr>
              <a:t>Acinetobacter</a:t>
            </a:r>
            <a:r>
              <a:rPr lang="en-US" sz="1700" i="1" dirty="0">
                <a:solidFill>
                  <a:prstClr val="black"/>
                </a:solidFill>
                <a:latin typeface="Calibri" panose="020F0502020204030204" pitchFamily="34" charset="0"/>
                <a:cs typeface="Calibri" panose="020F0502020204030204" pitchFamily="34" charset="0"/>
              </a:rPr>
              <a:t> </a:t>
            </a:r>
            <a:r>
              <a:rPr lang="en-US" sz="1700" i="1" dirty="0" err="1">
                <a:solidFill>
                  <a:prstClr val="black"/>
                </a:solidFill>
                <a:latin typeface="Calibri" panose="020F0502020204030204" pitchFamily="34" charset="0"/>
                <a:cs typeface="Calibri" panose="020F0502020204030204" pitchFamily="34" charset="0"/>
              </a:rPr>
              <a:t>baumannii</a:t>
            </a:r>
            <a:r>
              <a:rPr lang="en-US" sz="1700" i="1" dirty="0">
                <a:solidFill>
                  <a:prstClr val="black"/>
                </a:solidFill>
                <a:latin typeface="Calibri" panose="020F0502020204030204" pitchFamily="34" charset="0"/>
                <a:cs typeface="Calibri" panose="020F0502020204030204" pitchFamily="34" charset="0"/>
              </a:rPr>
              <a:t> </a:t>
            </a:r>
            <a:r>
              <a:rPr lang="en-US" sz="1700" dirty="0">
                <a:solidFill>
                  <a:prstClr val="black"/>
                </a:solidFill>
                <a:latin typeface="Calibri" panose="020F0502020204030204" pitchFamily="34" charset="0"/>
                <a:cs typeface="Calibri" panose="020F0502020204030204" pitchFamily="34" charset="0"/>
              </a:rPr>
              <a:t>(+) culture of Iraq war: April 11</a:t>
            </a:r>
            <a:r>
              <a:rPr lang="en-US" sz="1700" baseline="30000" dirty="0">
                <a:solidFill>
                  <a:prstClr val="black"/>
                </a:solidFill>
                <a:latin typeface="Calibri" panose="020F0502020204030204" pitchFamily="34" charset="0"/>
                <a:cs typeface="Calibri" panose="020F0502020204030204" pitchFamily="34" charset="0"/>
              </a:rPr>
              <a:t>th</a:t>
            </a:r>
            <a:r>
              <a:rPr lang="en-US" sz="1700" dirty="0">
                <a:solidFill>
                  <a:prstClr val="black"/>
                </a:solidFill>
                <a:latin typeface="Calibri" panose="020F0502020204030204" pitchFamily="34" charset="0"/>
                <a:cs typeface="Calibri" panose="020F0502020204030204" pitchFamily="34" charset="0"/>
              </a:rPr>
              <a:t>, 2003 from the sputum of an Iraqi national at </a:t>
            </a:r>
            <a:r>
              <a:rPr lang="en-US" sz="1700" dirty="0" err="1">
                <a:solidFill>
                  <a:prstClr val="black"/>
                </a:solidFill>
                <a:latin typeface="Calibri" panose="020F0502020204030204" pitchFamily="34" charset="0"/>
                <a:cs typeface="Calibri" panose="020F0502020204030204" pitchFamily="34" charset="0"/>
              </a:rPr>
              <a:t>Landstuhl</a:t>
            </a:r>
            <a:r>
              <a:rPr lang="en-US" sz="1700" dirty="0">
                <a:solidFill>
                  <a:prstClr val="black"/>
                </a:solidFill>
                <a:latin typeface="Calibri" panose="020F0502020204030204" pitchFamily="34" charset="0"/>
                <a:cs typeface="Calibri" panose="020F0502020204030204" pitchFamily="34" charset="0"/>
              </a:rPr>
              <a:t>, Germany</a:t>
            </a:r>
          </a:p>
          <a:p>
            <a:pPr marL="285750" indent="-285750" eaLnBrk="1" fontAlgn="auto" hangingPunct="1">
              <a:spcBef>
                <a:spcPts val="0"/>
              </a:spcBef>
              <a:spcAft>
                <a:spcPts val="0"/>
              </a:spcAft>
              <a:buFont typeface="Arial" panose="020B0604020202020204" pitchFamily="34" charset="0"/>
              <a:buChar char="•"/>
              <a:defRPr/>
            </a:pPr>
            <a:r>
              <a:rPr lang="en-US" sz="1700" dirty="0">
                <a:solidFill>
                  <a:prstClr val="black"/>
                </a:solidFill>
                <a:latin typeface="Calibri" panose="020F0502020204030204" pitchFamily="34" charset="0"/>
                <a:cs typeface="Calibri" panose="020F0502020204030204" pitchFamily="34" charset="0"/>
              </a:rPr>
              <a:t>1</a:t>
            </a:r>
            <a:r>
              <a:rPr lang="en-US" sz="1700" baseline="30000" dirty="0">
                <a:solidFill>
                  <a:prstClr val="black"/>
                </a:solidFill>
                <a:latin typeface="Calibri" panose="020F0502020204030204" pitchFamily="34" charset="0"/>
                <a:cs typeface="Calibri" panose="020F0502020204030204" pitchFamily="34" charset="0"/>
              </a:rPr>
              <a:t>st</a:t>
            </a:r>
            <a:r>
              <a:rPr lang="en-US" sz="1700" dirty="0">
                <a:solidFill>
                  <a:prstClr val="black"/>
                </a:solidFill>
                <a:latin typeface="Calibri" panose="020F0502020204030204" pitchFamily="34" charset="0"/>
                <a:cs typeface="Calibri" panose="020F0502020204030204" pitchFamily="34" charset="0"/>
              </a:rPr>
              <a:t> </a:t>
            </a:r>
            <a:r>
              <a:rPr lang="en-US" sz="1700" i="1" dirty="0">
                <a:solidFill>
                  <a:prstClr val="black"/>
                </a:solidFill>
                <a:latin typeface="Calibri" panose="020F0502020204030204" pitchFamily="34" charset="0"/>
                <a:cs typeface="Calibri" panose="020F0502020204030204" pitchFamily="34" charset="0"/>
              </a:rPr>
              <a:t>A. </a:t>
            </a:r>
            <a:r>
              <a:rPr lang="en-US" sz="1700" i="1" dirty="0" err="1">
                <a:solidFill>
                  <a:prstClr val="black"/>
                </a:solidFill>
                <a:latin typeface="Calibri" panose="020F0502020204030204" pitchFamily="34" charset="0"/>
                <a:cs typeface="Calibri" panose="020F0502020204030204" pitchFamily="34" charset="0"/>
              </a:rPr>
              <a:t>baumannii</a:t>
            </a:r>
            <a:r>
              <a:rPr lang="en-US" sz="1700" i="1" dirty="0">
                <a:solidFill>
                  <a:prstClr val="black"/>
                </a:solidFill>
                <a:latin typeface="Calibri" panose="020F0502020204030204" pitchFamily="34" charset="0"/>
                <a:cs typeface="Calibri" panose="020F0502020204030204" pitchFamily="34" charset="0"/>
              </a:rPr>
              <a:t> </a:t>
            </a:r>
            <a:r>
              <a:rPr lang="en-US" sz="1700" dirty="0">
                <a:solidFill>
                  <a:prstClr val="black"/>
                </a:solidFill>
                <a:latin typeface="Calibri" panose="020F0502020204030204" pitchFamily="34" charset="0"/>
                <a:cs typeface="Calibri" panose="020F0502020204030204" pitchFamily="34" charset="0"/>
              </a:rPr>
              <a:t>(+) culture from a U.S. service member at Walter Reed AMC (WRAMC) occurred on April 20th, 2003</a:t>
            </a:r>
          </a:p>
          <a:p>
            <a:pPr marL="285750" indent="-285750" eaLnBrk="1" fontAlgn="auto" hangingPunct="1">
              <a:spcBef>
                <a:spcPts val="0"/>
              </a:spcBef>
              <a:spcAft>
                <a:spcPts val="0"/>
              </a:spcAft>
              <a:buFont typeface="Arial" panose="020B0604020202020204" pitchFamily="34" charset="0"/>
              <a:buChar char="•"/>
              <a:defRPr/>
            </a:pPr>
            <a:r>
              <a:rPr lang="en-US" sz="1700" dirty="0">
                <a:solidFill>
                  <a:prstClr val="black"/>
                </a:solidFill>
                <a:latin typeface="Calibri" panose="020F0502020204030204" pitchFamily="34" charset="0"/>
                <a:cs typeface="Calibri" panose="020F0502020204030204" pitchFamily="34" charset="0"/>
              </a:rPr>
              <a:t>Within 1 week, 12 more cases were reported at WRAMC</a:t>
            </a:r>
          </a:p>
        </p:txBody>
      </p:sp>
      <p:sp>
        <p:nvSpPr>
          <p:cNvPr id="13326" name="Rectangle 2"/>
          <p:cNvSpPr>
            <a:spLocks noChangeArrowheads="1"/>
          </p:cNvSpPr>
          <p:nvPr/>
        </p:nvSpPr>
        <p:spPr bwMode="auto">
          <a:xfrm>
            <a:off x="227013" y="3846218"/>
            <a:ext cx="2843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1100" dirty="0">
                <a:solidFill>
                  <a:srgbClr val="000000"/>
                </a:solidFill>
              </a:rPr>
              <a:t>Bianca Seidman, NPR, 2011</a:t>
            </a:r>
          </a:p>
        </p:txBody>
      </p:sp>
      <p:sp>
        <p:nvSpPr>
          <p:cNvPr id="3" name="Rectangle 2"/>
          <p:cNvSpPr/>
          <p:nvPr/>
        </p:nvSpPr>
        <p:spPr>
          <a:xfrm>
            <a:off x="6634957" y="998049"/>
            <a:ext cx="5347527" cy="923330"/>
          </a:xfrm>
          <a:prstGeom prst="rect">
            <a:avLst/>
          </a:prstGeom>
        </p:spPr>
        <p:txBody>
          <a:bodyPr wrap="square">
            <a:spAutoFit/>
          </a:bodyPr>
          <a:lstStyle/>
          <a:p>
            <a:pPr algn="ctr"/>
            <a:r>
              <a:rPr lang="en-US" dirty="0">
                <a:solidFill>
                  <a:prstClr val="black"/>
                </a:solidFill>
                <a:latin typeface="Calibri" panose="020F0502020204030204" pitchFamily="34" charset="0"/>
                <a:cs typeface="Calibri" panose="020F0502020204030204" pitchFamily="34" charset="0"/>
              </a:rPr>
              <a:t>Genetic relatedness of </a:t>
            </a:r>
            <a:r>
              <a:rPr lang="en-US" i="1" dirty="0">
                <a:solidFill>
                  <a:prstClr val="black"/>
                </a:solidFill>
                <a:latin typeface="Calibri" panose="020F0502020204030204" pitchFamily="34" charset="0"/>
                <a:cs typeface="Calibri" panose="020F0502020204030204" pitchFamily="34" charset="0"/>
              </a:rPr>
              <a:t>A. </a:t>
            </a:r>
            <a:r>
              <a:rPr lang="en-US" i="1" dirty="0" err="1">
                <a:solidFill>
                  <a:prstClr val="black"/>
                </a:solidFill>
                <a:latin typeface="Calibri" panose="020F0502020204030204" pitchFamily="34" charset="0"/>
                <a:cs typeface="Calibri" panose="020F0502020204030204" pitchFamily="34" charset="0"/>
              </a:rPr>
              <a:t>baumannii</a:t>
            </a:r>
            <a:r>
              <a:rPr lang="en-US" dirty="0">
                <a:solidFill>
                  <a:prstClr val="black"/>
                </a:solidFill>
                <a:latin typeface="Calibri" panose="020F0502020204030204" pitchFamily="34" charset="0"/>
                <a:cs typeface="Calibri" panose="020F0502020204030204" pitchFamily="34" charset="0"/>
              </a:rPr>
              <a:t>, (ST 25) from clinical cultures in the military healthcare system (MHS)  </a:t>
            </a:r>
          </a:p>
          <a:p>
            <a:pPr algn="ctr"/>
            <a:r>
              <a:rPr lang="en-US" dirty="0">
                <a:solidFill>
                  <a:prstClr val="black"/>
                </a:solidFill>
                <a:latin typeface="Calibri" panose="020F0502020204030204" pitchFamily="34" charset="0"/>
                <a:cs typeface="Calibri" panose="020F0502020204030204" pitchFamily="34" charset="0"/>
              </a:rPr>
              <a:t>  </a:t>
            </a:r>
            <a:endParaRPr lang="en-US" dirty="0"/>
          </a:p>
        </p:txBody>
      </p:sp>
      <p:sp>
        <p:nvSpPr>
          <p:cNvPr id="22" name="Footer Placeholder 5"/>
          <p:cNvSpPr>
            <a:spLocks noGrp="1"/>
          </p:cNvSpPr>
          <p:nvPr>
            <p:ph type="ftr" sz="quarter" idx="11"/>
          </p:nvPr>
        </p:nvSpPr>
        <p:spPr>
          <a:xfrm>
            <a:off x="4038600" y="6526691"/>
            <a:ext cx="4114800" cy="365125"/>
          </a:xfrm>
        </p:spPr>
        <p:txBody>
          <a:bodyPr/>
          <a:lstStyle/>
          <a:p>
            <a:r>
              <a:rPr lang="en-US" dirty="0">
                <a:latin typeface="Times New Roman" panose="02020603050405020304" pitchFamily="18" charset="0"/>
                <a:cs typeface="Times New Roman" panose="02020603050405020304" pitchFamily="18" charset="0"/>
              </a:rPr>
              <a:t>UNCLASSIFIED</a:t>
            </a:r>
          </a:p>
        </p:txBody>
      </p:sp>
      <p:pic>
        <p:nvPicPr>
          <p:cNvPr id="23" name="Picture 22"/>
          <p:cNvPicPr>
            <a:picLocks noChangeAspect="1"/>
          </p:cNvPicPr>
          <p:nvPr/>
        </p:nvPicPr>
        <p:blipFill>
          <a:blip r:embed="rId6"/>
          <a:stretch>
            <a:fillRect/>
          </a:stretch>
        </p:blipFill>
        <p:spPr>
          <a:xfrm>
            <a:off x="9604165" y="4532515"/>
            <a:ext cx="2607688" cy="1968731"/>
          </a:xfrm>
          <a:prstGeom prst="rect">
            <a:avLst/>
          </a:prstGeom>
        </p:spPr>
      </p:pic>
    </p:spTree>
    <p:extLst>
      <p:ext uri="{BB962C8B-B14F-4D97-AF65-F5344CB8AC3E}">
        <p14:creationId xmlns:p14="http://schemas.microsoft.com/office/powerpoint/2010/main" val="1082696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017457" y="1066800"/>
            <a:ext cx="10773375" cy="49753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7C3637"/>
                </a:solidFill>
                <a:latin typeface="Arial Black" panose="020B0A04020102020204" pitchFamily="34" charset="0"/>
                <a:ea typeface="+mj-ea"/>
                <a:cs typeface="+mj-cs"/>
              </a:defRPr>
            </a:lvl1pPr>
          </a:lstStyle>
          <a:p>
            <a:pPr marL="514350" indent="-514350" algn="l">
              <a:lnSpc>
                <a:spcPct val="100000"/>
              </a:lnSpc>
              <a:buAutoNum type="arabicPeriod"/>
            </a:pPr>
            <a:r>
              <a:rPr lang="en-US" sz="3200" i="1" dirty="0">
                <a:solidFill>
                  <a:schemeClr val="tx1"/>
                </a:solidFill>
                <a:latin typeface="Calibri" panose="020F0502020204030204" pitchFamily="34" charset="0"/>
                <a:cs typeface="Calibri" panose="020F0502020204030204" pitchFamily="34" charset="0"/>
              </a:rPr>
              <a:t>Ad hoc </a:t>
            </a:r>
            <a:r>
              <a:rPr lang="en-US" sz="3200" dirty="0">
                <a:solidFill>
                  <a:schemeClr val="tx1"/>
                </a:solidFill>
                <a:latin typeface="Calibri" panose="020F0502020204030204" pitchFamily="34" charset="0"/>
                <a:cs typeface="Calibri" panose="020F0502020204030204" pitchFamily="34" charset="0"/>
              </a:rPr>
              <a:t>outbreak investigations (bacterial and fungal) for the whole Military Healthcare System (MHS)</a:t>
            </a:r>
          </a:p>
          <a:p>
            <a:pPr marL="514350" indent="-514350" algn="l">
              <a:lnSpc>
                <a:spcPct val="100000"/>
              </a:lnSpc>
              <a:buAutoNum type="arabicPeriod"/>
            </a:pPr>
            <a:r>
              <a:rPr lang="en-US" sz="3200" dirty="0">
                <a:solidFill>
                  <a:schemeClr val="tx1"/>
                </a:solidFill>
                <a:latin typeface="Calibri" panose="020F0502020204030204" pitchFamily="34" charset="0"/>
                <a:cs typeface="Calibri" panose="020F0502020204030204" pitchFamily="34" charset="0"/>
              </a:rPr>
              <a:t>Routine, real-time genomic surveillance of nosocomial transmission for select facilities (bacteria).</a:t>
            </a:r>
          </a:p>
          <a:p>
            <a:pPr marL="514350" indent="-514350" algn="l">
              <a:lnSpc>
                <a:spcPct val="100000"/>
              </a:lnSpc>
              <a:buAutoNum type="arabicPeriod"/>
            </a:pPr>
            <a:r>
              <a:rPr lang="en-US" sz="3200" dirty="0">
                <a:solidFill>
                  <a:schemeClr val="tx1"/>
                </a:solidFill>
                <a:latin typeface="Calibri" panose="020F0502020204030204" pitchFamily="34" charset="0"/>
                <a:cs typeface="Calibri" panose="020F0502020204030204" pitchFamily="34" charset="0"/>
              </a:rPr>
              <a:t>Identification and Tracking of multi-drug resistant (MDR) bacteria globally in collaboration with GEIS.</a:t>
            </a:r>
          </a:p>
          <a:p>
            <a:pPr marL="514350" indent="-514350" algn="l">
              <a:lnSpc>
                <a:spcPct val="100000"/>
              </a:lnSpc>
              <a:buAutoNum type="arabicPeriod"/>
            </a:pPr>
            <a:r>
              <a:rPr lang="en-US" sz="3200" dirty="0">
                <a:solidFill>
                  <a:schemeClr val="tx1"/>
                </a:solidFill>
                <a:latin typeface="Calibri" panose="020F0502020204030204" pitchFamily="34" charset="0"/>
                <a:cs typeface="Calibri" panose="020F0502020204030204" pitchFamily="34" charset="0"/>
              </a:rPr>
              <a:t>Maintain repository of clinically relevant isolates/genomes for surveillance and R&amp;D</a:t>
            </a:r>
          </a:p>
          <a:p>
            <a:pPr marL="514350" indent="-514350" algn="l">
              <a:lnSpc>
                <a:spcPct val="100000"/>
              </a:lnSpc>
              <a:buAutoNum type="arabicPeriod"/>
            </a:pPr>
            <a:r>
              <a:rPr lang="en-US" sz="3200" dirty="0">
                <a:solidFill>
                  <a:srgbClr val="FF0000"/>
                </a:solidFill>
                <a:latin typeface="Calibri" panose="020F0502020204030204" pitchFamily="34" charset="0"/>
                <a:cs typeface="Calibri" panose="020F0502020204030204" pitchFamily="34" charset="0"/>
              </a:rPr>
              <a:t>Provide extended antibiotic susceptibility testing to MTFs</a:t>
            </a:r>
          </a:p>
          <a:p>
            <a:pPr marL="514350" indent="-514350" algn="l">
              <a:lnSpc>
                <a:spcPct val="150000"/>
              </a:lnSpc>
              <a:buAutoNum type="arabicPeriod"/>
            </a:pPr>
            <a:endParaRPr lang="en-US" sz="2400" dirty="0">
              <a:solidFill>
                <a:schemeClr val="tx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0CB22B7C-5630-235A-E134-76FB36E3A347}"/>
              </a:ext>
            </a:extLst>
          </p:cNvPr>
          <p:cNvSpPr txBox="1">
            <a:spLocks/>
          </p:cNvSpPr>
          <p:nvPr/>
        </p:nvSpPr>
        <p:spPr>
          <a:xfrm>
            <a:off x="1017457" y="76366"/>
            <a:ext cx="10157086" cy="81701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rgbClr val="7C3637"/>
                </a:solidFill>
                <a:latin typeface="Arial Black" panose="020B0A04020102020204" pitchFamily="34" charset="0"/>
                <a:ea typeface="+mj-ea"/>
                <a:cs typeface="+mj-cs"/>
              </a:defRPr>
            </a:lvl1pPr>
          </a:lstStyle>
          <a:p>
            <a:r>
              <a:rPr lang="en-US" sz="4000" b="1" dirty="0">
                <a:solidFill>
                  <a:srgbClr val="6E2122"/>
                </a:solidFill>
                <a:latin typeface="Calibri" panose="020F0502020204030204" pitchFamily="34" charset="0"/>
                <a:cs typeface="Calibri" panose="020F0502020204030204" pitchFamily="34" charset="0"/>
              </a:rPr>
              <a:t>MRSN Primary Missions</a:t>
            </a:r>
          </a:p>
        </p:txBody>
      </p:sp>
    </p:spTree>
    <p:extLst>
      <p:ext uri="{BB962C8B-B14F-4D97-AF65-F5344CB8AC3E}">
        <p14:creationId xmlns:p14="http://schemas.microsoft.com/office/powerpoint/2010/main" val="3471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234" y="286321"/>
            <a:ext cx="9829436" cy="914400"/>
          </a:xfrm>
        </p:spPr>
        <p:txBody>
          <a:bodyPr>
            <a:normAutofit/>
          </a:bodyPr>
          <a:lstStyle/>
          <a:p>
            <a:r>
              <a:rPr lang="en-US" b="1" dirty="0">
                <a:solidFill>
                  <a:srgbClr val="6E2122"/>
                </a:solidFill>
                <a:latin typeface="Calibri" panose="020F0502020204030204" pitchFamily="34" charset="0"/>
                <a:cs typeface="Calibri" panose="020F0502020204030204" pitchFamily="34" charset="0"/>
              </a:rPr>
              <a:t>Clinical Microbiology Laboratory</a:t>
            </a:r>
            <a:endParaRPr lang="en-US" sz="1800" b="1" i="1" dirty="0">
              <a:solidFill>
                <a:srgbClr val="6E2122"/>
              </a:solidFill>
              <a:latin typeface="Calibri" panose="020F0502020204030204" pitchFamily="34" charset="0"/>
              <a:cs typeface="Calibri" panose="020F0502020204030204" pitchFamily="34" charset="0"/>
            </a:endParaRPr>
          </a:p>
        </p:txBody>
      </p:sp>
      <p:sp>
        <p:nvSpPr>
          <p:cNvPr id="4" name="Content Placeholder 4"/>
          <p:cNvSpPr>
            <a:spLocks noGrp="1"/>
          </p:cNvSpPr>
          <p:nvPr>
            <p:ph sz="quarter" idx="1"/>
          </p:nvPr>
        </p:nvSpPr>
        <p:spPr>
          <a:xfrm>
            <a:off x="839404" y="1422255"/>
            <a:ext cx="5263093" cy="1436355"/>
          </a:xfrm>
          <a:noFill/>
          <a:ln>
            <a:noFill/>
          </a:ln>
        </p:spPr>
        <p:txBody>
          <a:bodyPr>
            <a:normAutofit/>
          </a:bodyPr>
          <a:lstStyle/>
          <a:p>
            <a:r>
              <a:rPr lang="en-US" b="1" dirty="0">
                <a:latin typeface="Calibri" panose="020F0502020204030204" pitchFamily="34" charset="0"/>
                <a:cs typeface="Calibri" panose="020F0502020204030204" pitchFamily="34" charset="0"/>
              </a:rPr>
              <a:t>800-1,300</a:t>
            </a:r>
            <a:r>
              <a:rPr lang="en-US" dirty="0">
                <a:latin typeface="Calibri" panose="020F0502020204030204" pitchFamily="34" charset="0"/>
                <a:cs typeface="Calibri" panose="020F0502020204030204" pitchFamily="34" charset="0"/>
              </a:rPr>
              <a:t> new isolates/month</a:t>
            </a:r>
          </a:p>
          <a:p>
            <a:r>
              <a:rPr lang="en-US" dirty="0">
                <a:latin typeface="Calibri" panose="020F0502020204030204" pitchFamily="34" charset="0"/>
                <a:cs typeface="Calibri" panose="020F0502020204030204" pitchFamily="34" charset="0"/>
              </a:rPr>
              <a:t>Initial specimen processing; Data creation and storage</a:t>
            </a:r>
            <a:endParaRPr lang="en-US" sz="3200" dirty="0">
              <a:latin typeface="Calibri" panose="020F0502020204030204" pitchFamily="34" charset="0"/>
              <a:cs typeface="Calibri" panose="020F0502020204030204" pitchFamily="34" charset="0"/>
            </a:endParaRPr>
          </a:p>
        </p:txBody>
      </p:sp>
      <p:sp>
        <p:nvSpPr>
          <p:cNvPr id="5" name="Content Placeholder 4"/>
          <p:cNvSpPr txBox="1">
            <a:spLocks/>
          </p:cNvSpPr>
          <p:nvPr/>
        </p:nvSpPr>
        <p:spPr>
          <a:xfrm>
            <a:off x="6102497" y="1324069"/>
            <a:ext cx="6365072" cy="1463519"/>
          </a:xfrm>
          <a:prstGeom prst="rect">
            <a:avLst/>
          </a:prstGeom>
          <a:ln w="3175">
            <a:noFill/>
            <a:prstDash val="solid"/>
          </a:ln>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Arial" panose="020B0604020202020204" pitchFamily="34" charset="0"/>
              </a:defRPr>
            </a:lvl1pPr>
            <a:lvl2pPr marL="548640" indent="-274320" algn="l" rtl="0" eaLnBrk="1" latinLnBrk="0" hangingPunct="1">
              <a:spcBef>
                <a:spcPct val="20000"/>
              </a:spcBef>
              <a:buClr>
                <a:srgbClr val="800000"/>
              </a:buClr>
              <a:buSzPct val="70000"/>
              <a:buFont typeface="Wingdings" charset="2"/>
              <a:buChar char="Ø"/>
              <a:defRPr kumimoji="0" sz="1800" kern="1200">
                <a:solidFill>
                  <a:srgbClr val="3F3F3F"/>
                </a:solidFill>
                <a:latin typeface="+mn-lt"/>
                <a:ea typeface="+mn-ea"/>
                <a:cs typeface="Arial" panose="020B0604020202020204" pitchFamily="34" charset="0"/>
              </a:defRPr>
            </a:lvl2pPr>
            <a:lvl3pPr marL="822960" indent="-228600" algn="l" rtl="0" eaLnBrk="1" latinLnBrk="0" hangingPunct="1">
              <a:spcBef>
                <a:spcPct val="20000"/>
              </a:spcBef>
              <a:buClr>
                <a:srgbClr val="800000"/>
              </a:buClr>
              <a:buSzPct val="100000"/>
              <a:buFont typeface="Arial"/>
              <a:buChar char="•"/>
              <a:defRPr kumimoji="0" sz="1600" kern="1200">
                <a:solidFill>
                  <a:schemeClr val="tx1"/>
                </a:solidFill>
                <a:latin typeface="+mn-lt"/>
                <a:ea typeface="+mn-ea"/>
                <a:cs typeface="Arial" panose="020B0604020202020204" pitchFamily="34" charset="0"/>
              </a:defRPr>
            </a:lvl3pPr>
            <a:lvl4pPr marL="1097280" indent="-228600" algn="l" rtl="0" eaLnBrk="1" latinLnBrk="0" hangingPunct="1">
              <a:spcBef>
                <a:spcPct val="20000"/>
              </a:spcBef>
              <a:buClr>
                <a:schemeClr val="accent4"/>
              </a:buClr>
              <a:buSzPct val="70000"/>
              <a:buFont typeface="Wingdings" charset="2"/>
              <a:buChar char="§"/>
              <a:defRPr kumimoji="0" sz="1600" kern="1200">
                <a:solidFill>
                  <a:schemeClr val="tx1"/>
                </a:solidFill>
                <a:latin typeface="+mn-lt"/>
                <a:ea typeface="+mn-ea"/>
                <a:cs typeface="Arial" panose="020B0604020202020204" pitchFamily="34" charset="0"/>
              </a:defRPr>
            </a:lvl4pPr>
            <a:lvl5pPr marL="1371600" indent="-228600" algn="l" rtl="0" eaLnBrk="1" latinLnBrk="0" hangingPunct="1">
              <a:spcBef>
                <a:spcPct val="20000"/>
              </a:spcBef>
              <a:buClr>
                <a:schemeClr val="accent2"/>
              </a:buClr>
              <a:buFont typeface="Arial"/>
              <a:buChar char="•"/>
              <a:defRPr kumimoji="0" sz="1600" kern="1200">
                <a:solidFill>
                  <a:schemeClr val="tx1"/>
                </a:solidFill>
                <a:latin typeface="+mn-lt"/>
                <a:ea typeface="+mn-ea"/>
                <a:cs typeface="Arial" panose="020B0604020202020204"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Tx/>
              <a:buSzPct val="100000"/>
              <a:buFont typeface="Arial" panose="020B0604020202020204" pitchFamily="34" charset="0"/>
              <a:buChar char="•"/>
            </a:pPr>
            <a:r>
              <a:rPr lang="en-US" sz="2800" dirty="0">
                <a:latin typeface="Calibri" panose="020F0502020204030204" pitchFamily="34" charset="0"/>
                <a:cs typeface="Calibri" panose="020F0502020204030204" pitchFamily="34" charset="0"/>
              </a:rPr>
              <a:t>Identification (Mass spectrometry) </a:t>
            </a:r>
          </a:p>
          <a:p>
            <a:pPr>
              <a:buClrTx/>
              <a:buSzPct val="100000"/>
              <a:buFont typeface="Arial" panose="020B0604020202020204" pitchFamily="34" charset="0"/>
              <a:buChar char="•"/>
            </a:pPr>
            <a:r>
              <a:rPr lang="en-US" sz="2800" dirty="0">
                <a:latin typeface="Calibri" panose="020F0502020204030204" pitchFamily="34" charset="0"/>
                <a:cs typeface="Calibri" panose="020F0502020204030204" pitchFamily="34" charset="0"/>
              </a:rPr>
              <a:t>Antibiotic susceptibility testing (Sensititre, broth microdilution, E-tests)</a:t>
            </a:r>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7157" y="3464496"/>
            <a:ext cx="1712495" cy="2409057"/>
          </a:xfrm>
          <a:prstGeom prst="rect">
            <a:avLst/>
          </a:prstGeom>
          <a:noFill/>
          <a:ln w="9525">
            <a:solidFill>
              <a:schemeClr val="tx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J:\MRSN posters\IMG_37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5526" y="4541170"/>
            <a:ext cx="2520616" cy="1890462"/>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pic>
        <p:nvPicPr>
          <p:cNvPr id="10" name="Picture 4" descr="J:\MRSN posters\IMG_37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8930" y="4541170"/>
            <a:ext cx="2520616" cy="1890462"/>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pic>
        <p:nvPicPr>
          <p:cNvPr id="11" name="Picture 3" descr="J:\MRSN posters\IMG_37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5342" y="3476528"/>
            <a:ext cx="1787142" cy="2382856"/>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065342" y="6356145"/>
            <a:ext cx="3048000" cy="246221"/>
          </a:xfrm>
          <a:prstGeom prst="rect">
            <a:avLst/>
          </a:prstGeom>
          <a:noFill/>
        </p:spPr>
        <p:txBody>
          <a:bodyPr wrap="square" rtlCol="0">
            <a:spAutoFit/>
          </a:bodyPr>
          <a:lstStyle/>
          <a:p>
            <a:pPr marL="274320" indent="-274320" algn="r"/>
            <a:r>
              <a:rPr lang="en-US" sz="1000" dirty="0">
                <a:latin typeface="Calibri" panose="020F0502020204030204" pitchFamily="34" charset="0"/>
              </a:rPr>
              <a:t>With permission of MRSN personnel</a:t>
            </a:r>
          </a:p>
        </p:txBody>
      </p:sp>
      <p:pic>
        <p:nvPicPr>
          <p:cNvPr id="1026" name="Picture 2" descr="J:\Presentations &amp; slides\CAP-accredited-logo_FINAL-400x17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8052" y="3464496"/>
            <a:ext cx="2209800" cy="9391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Footer Placeholder 5"/>
          <p:cNvSpPr>
            <a:spLocks noGrp="1"/>
          </p:cNvSpPr>
          <p:nvPr>
            <p:ph type="ftr" sz="quarter" idx="11"/>
          </p:nvPr>
        </p:nvSpPr>
        <p:spPr>
          <a:xfrm>
            <a:off x="4038600" y="6526691"/>
            <a:ext cx="4114800" cy="365125"/>
          </a:xfrm>
        </p:spPr>
        <p:txBody>
          <a:bodyPr/>
          <a:lstStyle/>
          <a:p>
            <a:r>
              <a:rPr lang="en-US" dirty="0">
                <a:latin typeface="Times New Roman" panose="02020603050405020304" pitchFamily="18" charset="0"/>
                <a:cs typeface="Times New Roman" panose="02020603050405020304" pitchFamily="18" charset="0"/>
              </a:rPr>
              <a:t>UNCLASSIFIED</a:t>
            </a:r>
          </a:p>
        </p:txBody>
      </p:sp>
    </p:spTree>
    <p:extLst>
      <p:ext uri="{BB962C8B-B14F-4D97-AF65-F5344CB8AC3E}">
        <p14:creationId xmlns:p14="http://schemas.microsoft.com/office/powerpoint/2010/main" val="1940451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2" y="272314"/>
            <a:ext cx="12078269" cy="914400"/>
          </a:xfrm>
        </p:spPr>
        <p:txBody>
          <a:bodyPr>
            <a:normAutofit/>
          </a:bodyPr>
          <a:lstStyle/>
          <a:p>
            <a:r>
              <a:rPr lang="en-US" b="1" dirty="0">
                <a:solidFill>
                  <a:srgbClr val="6E2122"/>
                </a:solidFill>
                <a:latin typeface="Calibri" panose="020F0502020204030204" pitchFamily="34" charset="0"/>
                <a:cs typeface="Calibri" panose="020F0502020204030204" pitchFamily="34" charset="0"/>
              </a:rPr>
              <a:t>Molecular Microbiology &amp; Sequencing Lab</a:t>
            </a:r>
            <a:endParaRPr lang="en-US" sz="1800" b="1" i="1" dirty="0">
              <a:solidFill>
                <a:srgbClr val="6E2122"/>
              </a:solidFill>
              <a:latin typeface="Calibri" panose="020F0502020204030204" pitchFamily="34" charset="0"/>
              <a:cs typeface="Calibri" panose="020F0502020204030204" pitchFamily="34" charset="0"/>
            </a:endParaRPr>
          </a:p>
        </p:txBody>
      </p:sp>
      <p:sp>
        <p:nvSpPr>
          <p:cNvPr id="4" name="Content Placeholder 4"/>
          <p:cNvSpPr>
            <a:spLocks noGrp="1"/>
          </p:cNvSpPr>
          <p:nvPr>
            <p:ph idx="1"/>
          </p:nvPr>
        </p:nvSpPr>
        <p:spPr>
          <a:xfrm>
            <a:off x="1101048" y="1186714"/>
            <a:ext cx="8202304" cy="4219787"/>
          </a:xfrm>
        </p:spPr>
        <p:txBody>
          <a:bodyPr>
            <a:noAutofit/>
          </a:bodyPr>
          <a:lstStyle/>
          <a:p>
            <a:r>
              <a:rPr lang="en-US" b="1" dirty="0">
                <a:latin typeface="Calibri" panose="020F0502020204030204" pitchFamily="34" charset="0"/>
                <a:cs typeface="Calibri" panose="020F0502020204030204" pitchFamily="34" charset="0"/>
              </a:rPr>
              <a:t>1,200-1,800 </a:t>
            </a:r>
            <a:r>
              <a:rPr lang="en-US" dirty="0">
                <a:latin typeface="Calibri" panose="020F0502020204030204" pitchFamily="34" charset="0"/>
                <a:cs typeface="Calibri" panose="020F0502020204030204" pitchFamily="34" charset="0"/>
              </a:rPr>
              <a:t>isolates sequenced/month</a:t>
            </a:r>
          </a:p>
          <a:p>
            <a:pPr lvl="1"/>
            <a:r>
              <a:rPr lang="en-US" dirty="0" err="1">
                <a:latin typeface="Calibri" panose="020F0502020204030204" pitchFamily="34" charset="0"/>
                <a:cs typeface="Calibri" panose="020F0502020204030204" pitchFamily="34" charset="0"/>
              </a:rPr>
              <a:t>MiSeq</a:t>
            </a:r>
            <a:r>
              <a:rPr lang="en-US" dirty="0">
                <a:latin typeface="Calibri" panose="020F0502020204030204" pitchFamily="34" charset="0"/>
                <a:cs typeface="Calibri" panose="020F0502020204030204" pitchFamily="34" charset="0"/>
              </a:rPr>
              <a:t>® (small: 10-30 samples) and </a:t>
            </a:r>
            <a:r>
              <a:rPr lang="en-US" dirty="0" err="1">
                <a:latin typeface="Calibri" panose="020F0502020204030204" pitchFamily="34" charset="0"/>
                <a:cs typeface="Calibri" panose="020F0502020204030204" pitchFamily="34" charset="0"/>
              </a:rPr>
              <a:t>NextSeq</a:t>
            </a:r>
            <a:r>
              <a:rPr lang="en-US" dirty="0">
                <a:latin typeface="Calibri" panose="020F0502020204030204" pitchFamily="34" charset="0"/>
                <a:cs typeface="Calibri" panose="020F0502020204030204" pitchFamily="34" charset="0"/>
              </a:rPr>
              <a:t>® (Large: 100+)</a:t>
            </a:r>
          </a:p>
          <a:p>
            <a:pPr lvl="1"/>
            <a:r>
              <a:rPr lang="en-US" dirty="0">
                <a:latin typeface="Calibri" panose="020F0502020204030204" pitchFamily="34" charset="0"/>
                <a:cs typeface="Calibri" panose="020F0502020204030204" pitchFamily="34" charset="0"/>
              </a:rPr>
              <a:t>Oxford </a:t>
            </a:r>
            <a:r>
              <a:rPr lang="en-US" dirty="0" err="1">
                <a:latin typeface="Calibri" panose="020F0502020204030204" pitchFamily="34" charset="0"/>
                <a:cs typeface="Calibri" panose="020F0502020204030204" pitchFamily="34" charset="0"/>
              </a:rPr>
              <a:t>Nanopore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MinION</a:t>
            </a:r>
            <a:r>
              <a:rPr lang="en-US" dirty="0">
                <a:latin typeface="Calibri" panose="020F0502020204030204" pitchFamily="34" charset="0"/>
                <a:cs typeface="Calibri" panose="020F0502020204030204" pitchFamily="34" charset="0"/>
              </a:rPr>
              <a:t> ® </a:t>
            </a:r>
          </a:p>
          <a:p>
            <a:r>
              <a:rPr lang="en-US" b="1" dirty="0">
                <a:latin typeface="Calibri" panose="020F0502020204030204" pitchFamily="34" charset="0"/>
                <a:cs typeface="Calibri" panose="020F0502020204030204" pitchFamily="34" charset="0"/>
              </a:rPr>
              <a:t>Multiplex PCR assays</a:t>
            </a:r>
          </a:p>
          <a:p>
            <a:pPr lvl="1"/>
            <a:r>
              <a:rPr lang="en-US" b="1" dirty="0">
                <a:latin typeface="Calibri" panose="020F0502020204030204" pitchFamily="34" charset="0"/>
                <a:cs typeface="Calibri" panose="020F0502020204030204" pitchFamily="34" charset="0"/>
              </a:rPr>
              <a:t>Species-specific primer sets </a:t>
            </a:r>
            <a:r>
              <a:rPr lang="en-US" dirty="0">
                <a:latin typeface="Calibri" panose="020F0502020204030204" pitchFamily="34" charset="0"/>
                <a:cs typeface="Calibri" panose="020F0502020204030204" pitchFamily="34" charset="0"/>
              </a:rPr>
              <a:t>(ESKAPE)</a:t>
            </a:r>
          </a:p>
          <a:p>
            <a:pPr lvl="1"/>
            <a:r>
              <a:rPr lang="en-US" b="1" dirty="0">
                <a:latin typeface="Calibri" panose="020F0502020204030204" pitchFamily="34" charset="0"/>
                <a:cs typeface="Calibri" panose="020F0502020204030204" pitchFamily="34" charset="0"/>
              </a:rPr>
              <a:t>MRSA</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mecA, mup, qac A/B, pvl</a:t>
            </a:r>
            <a:r>
              <a:rPr lang="en-US" dirty="0">
                <a:latin typeface="Calibri" panose="020F0502020204030204" pitchFamily="34" charset="0"/>
                <a:cs typeface="Calibri" panose="020F0502020204030204" pitchFamily="34" charset="0"/>
              </a:rPr>
              <a:t>)</a:t>
            </a:r>
          </a:p>
          <a:p>
            <a:pPr lvl="1"/>
            <a:r>
              <a:rPr lang="en-US" b="1" dirty="0">
                <a:latin typeface="Calibri" panose="020F0502020204030204" pitchFamily="34" charset="0"/>
                <a:cs typeface="Calibri" panose="020F0502020204030204" pitchFamily="34" charset="0"/>
              </a:rPr>
              <a:t>Carbapenem-resistance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bla</a:t>
            </a:r>
            <a:r>
              <a:rPr lang="en-US" b="1" baseline="-25000" dirty="0">
                <a:latin typeface="Calibri" panose="020F0502020204030204" pitchFamily="34" charset="0"/>
                <a:cs typeface="Calibri" panose="020F0502020204030204" pitchFamily="34" charset="0"/>
              </a:rPr>
              <a:t>KPC</a:t>
            </a:r>
            <a:r>
              <a:rPr lang="en-US" baseline="-25000" dirty="0">
                <a:latin typeface="Calibri" panose="020F0502020204030204" pitchFamily="34" charset="0"/>
                <a:cs typeface="Calibri" panose="020F0502020204030204" pitchFamily="34" charset="0"/>
              </a:rPr>
              <a:t>, I</a:t>
            </a:r>
            <a:r>
              <a:rPr lang="en-US" b="1" baseline="-25000" dirty="0">
                <a:latin typeface="Calibri" panose="020F0502020204030204" pitchFamily="34" charset="0"/>
                <a:cs typeface="Calibri" panose="020F0502020204030204" pitchFamily="34" charset="0"/>
              </a:rPr>
              <a:t>MP</a:t>
            </a:r>
            <a:r>
              <a:rPr lang="en-US" baseline="-25000"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t>
            </a:r>
            <a:r>
              <a:rPr lang="en-US" b="1" baseline="-25000" dirty="0">
                <a:latin typeface="Calibri" panose="020F0502020204030204" pitchFamily="34" charset="0"/>
                <a:cs typeface="Calibri" panose="020F0502020204030204" pitchFamily="34" charset="0"/>
              </a:rPr>
              <a:t>NDM</a:t>
            </a:r>
            <a:r>
              <a:rPr lang="en-US" baseline="-25000"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t>
            </a:r>
            <a:r>
              <a:rPr lang="en-US" b="1" baseline="-25000" dirty="0">
                <a:latin typeface="Calibri" panose="020F0502020204030204" pitchFamily="34" charset="0"/>
                <a:cs typeface="Calibri" panose="020F0502020204030204" pitchFamily="34" charset="0"/>
              </a:rPr>
              <a:t>OXA 48-like</a:t>
            </a:r>
            <a:r>
              <a:rPr lang="en-US" baseline="-25000"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t>
            </a:r>
            <a:r>
              <a:rPr lang="en-US" b="1" baseline="-25000" dirty="0">
                <a:latin typeface="Calibri" panose="020F0502020204030204" pitchFamily="34" charset="0"/>
                <a:cs typeface="Calibri" panose="020F0502020204030204" pitchFamily="34" charset="0"/>
              </a:rPr>
              <a:t>VIM</a:t>
            </a:r>
            <a:r>
              <a:rPr lang="en-US" dirty="0">
                <a:latin typeface="Calibri" panose="020F0502020204030204" pitchFamily="34" charset="0"/>
                <a:cs typeface="Calibri" panose="020F0502020204030204" pitchFamily="34" charset="0"/>
              </a:rPr>
              <a:t>)</a:t>
            </a:r>
          </a:p>
          <a:p>
            <a:pPr lvl="1"/>
            <a:r>
              <a:rPr lang="en-US" b="1" dirty="0">
                <a:latin typeface="Calibri" panose="020F0502020204030204" pitchFamily="34" charset="0"/>
                <a:cs typeface="Calibri" panose="020F0502020204030204" pitchFamily="34" charset="0"/>
              </a:rPr>
              <a:t>16s methylases AG resistance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armA, </a:t>
            </a:r>
            <a:r>
              <a:rPr lang="en-US" i="1" dirty="0" err="1">
                <a:latin typeface="Calibri" panose="020F0502020204030204" pitchFamily="34" charset="0"/>
                <a:cs typeface="Calibri" panose="020F0502020204030204" pitchFamily="34" charset="0"/>
              </a:rPr>
              <a:t>npmA</a:t>
            </a:r>
            <a:r>
              <a:rPr lang="en-US" i="1" dirty="0">
                <a:latin typeface="Calibri" panose="020F0502020204030204" pitchFamily="34" charset="0"/>
                <a:cs typeface="Calibri" panose="020F0502020204030204" pitchFamily="34" charset="0"/>
              </a:rPr>
              <a:t>, rmtA-H</a:t>
            </a:r>
            <a:r>
              <a:rPr lang="en-US" dirty="0">
                <a:latin typeface="Calibri" panose="020F0502020204030204" pitchFamily="34" charset="0"/>
                <a:cs typeface="Calibri" panose="020F0502020204030204" pitchFamily="34" charset="0"/>
              </a:rPr>
              <a:t>)</a:t>
            </a:r>
          </a:p>
          <a:p>
            <a:pPr lvl="1"/>
            <a:r>
              <a:rPr lang="en-US" b="1" dirty="0">
                <a:latin typeface="Calibri" panose="020F0502020204030204" pitchFamily="34" charset="0"/>
                <a:cs typeface="Calibri" panose="020F0502020204030204" pitchFamily="34" charset="0"/>
              </a:rPr>
              <a:t>MDR </a:t>
            </a:r>
            <a:r>
              <a:rPr lang="en-US" b="1" i="1" dirty="0">
                <a:latin typeface="Calibri" panose="020F0502020204030204" pitchFamily="34" charset="0"/>
                <a:cs typeface="Calibri" panose="020F0502020204030204" pitchFamily="34" charset="0"/>
              </a:rPr>
              <a:t>Acinetobacter</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bla</a:t>
            </a:r>
            <a:r>
              <a:rPr lang="en-US" baseline="-25000" dirty="0">
                <a:latin typeface="Calibri" panose="020F0502020204030204" pitchFamily="34" charset="0"/>
                <a:cs typeface="Calibri" panose="020F0502020204030204" pitchFamily="34" charset="0"/>
              </a:rPr>
              <a:t>OXA</a:t>
            </a:r>
            <a:r>
              <a:rPr lang="en-US" dirty="0">
                <a:latin typeface="Calibri" panose="020F0502020204030204" pitchFamily="34" charset="0"/>
                <a:cs typeface="Calibri" panose="020F0502020204030204" pitchFamily="34" charset="0"/>
              </a:rPr>
              <a:t> </a:t>
            </a:r>
            <a:r>
              <a:rPr lang="en-US" baseline="-25000" dirty="0">
                <a:latin typeface="Calibri" panose="020F0502020204030204" pitchFamily="34" charset="0"/>
                <a:cs typeface="Calibri" panose="020F0502020204030204" pitchFamily="34" charset="0"/>
              </a:rPr>
              <a:t>23, 24, 58</a:t>
            </a:r>
            <a:r>
              <a:rPr lang="en-US" dirty="0">
                <a:latin typeface="Calibri" panose="020F0502020204030204" pitchFamily="34" charset="0"/>
                <a:cs typeface="Calibri" panose="020F0502020204030204" pitchFamily="34" charset="0"/>
              </a:rPr>
              <a:t>)</a:t>
            </a:r>
          </a:p>
          <a:p>
            <a:r>
              <a:rPr lang="en-US" b="1" dirty="0">
                <a:latin typeface="Calibri" panose="020F0502020204030204" pitchFamily="34" charset="0"/>
                <a:cs typeface="Calibri" panose="020F0502020204030204" pitchFamily="34" charset="0"/>
              </a:rPr>
              <a:t>CARBA-5® screening </a:t>
            </a:r>
          </a:p>
        </p:txBody>
      </p:sp>
      <p:pic>
        <p:nvPicPr>
          <p:cNvPr id="1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7462" y="1295400"/>
            <a:ext cx="2815281" cy="1676400"/>
          </a:xfrm>
          <a:prstGeom prst="rect">
            <a:avLst/>
          </a:prstGeom>
          <a:noFill/>
          <a:ln w="9525">
            <a:solidFill>
              <a:schemeClr val="tx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mary.hinkle\Desktop\brend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3342" y="2971800"/>
            <a:ext cx="2819400"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2" descr="C:\Users\mary.hinkle\Desktop\Pat and Ro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7461" y="4648201"/>
            <a:ext cx="2815281" cy="1752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065342" y="6356145"/>
            <a:ext cx="3048000" cy="246221"/>
          </a:xfrm>
          <a:prstGeom prst="rect">
            <a:avLst/>
          </a:prstGeom>
          <a:noFill/>
        </p:spPr>
        <p:txBody>
          <a:bodyPr wrap="square" rtlCol="0">
            <a:spAutoFit/>
          </a:bodyPr>
          <a:lstStyle/>
          <a:p>
            <a:pPr marL="274320" indent="-274320" algn="r"/>
            <a:r>
              <a:rPr lang="en-US" sz="1000" dirty="0">
                <a:latin typeface="Calibri" panose="020F0502020204030204" pitchFamily="34" charset="0"/>
              </a:rPr>
              <a:t>With permission of MRSN personnel</a:t>
            </a:r>
          </a:p>
        </p:txBody>
      </p:sp>
      <p:sp>
        <p:nvSpPr>
          <p:cNvPr id="9" name="Footer Placeholder 5"/>
          <p:cNvSpPr>
            <a:spLocks noGrp="1"/>
          </p:cNvSpPr>
          <p:nvPr>
            <p:ph type="ftr" sz="quarter" idx="11"/>
          </p:nvPr>
        </p:nvSpPr>
        <p:spPr>
          <a:xfrm>
            <a:off x="4038600" y="6526691"/>
            <a:ext cx="4114800" cy="365125"/>
          </a:xfrm>
        </p:spPr>
        <p:txBody>
          <a:bodyPr/>
          <a:lstStyle/>
          <a:p>
            <a:r>
              <a:rPr lang="en-US" dirty="0">
                <a:latin typeface="Times New Roman" panose="02020603050405020304" pitchFamily="18" charset="0"/>
                <a:cs typeface="Times New Roman" panose="02020603050405020304" pitchFamily="18" charset="0"/>
              </a:rPr>
              <a:t>UNCLASSIFIED</a:t>
            </a:r>
          </a:p>
        </p:txBody>
      </p:sp>
    </p:spTree>
    <p:extLst>
      <p:ext uri="{BB962C8B-B14F-4D97-AF65-F5344CB8AC3E}">
        <p14:creationId xmlns:p14="http://schemas.microsoft.com/office/powerpoint/2010/main" val="2094308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752" y="269544"/>
            <a:ext cx="8534400" cy="914400"/>
          </a:xfrm>
        </p:spPr>
        <p:txBody>
          <a:bodyPr>
            <a:normAutofit/>
          </a:bodyPr>
          <a:lstStyle/>
          <a:p>
            <a:r>
              <a:rPr lang="en-US" b="1" dirty="0">
                <a:solidFill>
                  <a:srgbClr val="6E2122"/>
                </a:solidFill>
                <a:latin typeface="Calibri" panose="020F0502020204030204" pitchFamily="34" charset="0"/>
                <a:cs typeface="Calibri" panose="020F0502020204030204" pitchFamily="34" charset="0"/>
              </a:rPr>
              <a:t>Bioinformatics Group</a:t>
            </a:r>
            <a:endParaRPr lang="en-US" sz="1800" b="1" i="1" dirty="0">
              <a:solidFill>
                <a:srgbClr val="6E2122"/>
              </a:solidFill>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a:xfrm>
            <a:off x="1568056" y="1046274"/>
            <a:ext cx="10363561" cy="2130552"/>
          </a:xfrm>
        </p:spPr>
        <p:txBody>
          <a:bodyPr>
            <a:noAutofit/>
          </a:bodyPr>
          <a:lstStyle/>
          <a:p>
            <a:pPr>
              <a:lnSpc>
                <a:spcPct val="120000"/>
              </a:lnSpc>
              <a:spcBef>
                <a:spcPts val="0"/>
              </a:spcBef>
            </a:pPr>
            <a:r>
              <a:rPr lang="en-US" sz="2400" b="1" dirty="0"/>
              <a:t>1,000-1,500</a:t>
            </a:r>
            <a:r>
              <a:rPr lang="en-US" sz="2400" dirty="0"/>
              <a:t> assembled genomes/month</a:t>
            </a:r>
          </a:p>
          <a:p>
            <a:pPr>
              <a:lnSpc>
                <a:spcPct val="120000"/>
              </a:lnSpc>
              <a:spcBef>
                <a:spcPts val="0"/>
              </a:spcBef>
            </a:pPr>
            <a:r>
              <a:rPr lang="en-US" sz="2400" u="sng" dirty="0">
                <a:solidFill>
                  <a:srgbClr val="FF0000"/>
                </a:solidFill>
              </a:rPr>
              <a:t>10 full-time </a:t>
            </a:r>
            <a:r>
              <a:rPr lang="en-US" sz="2400" u="sng" dirty="0" err="1">
                <a:solidFill>
                  <a:srgbClr val="FF0000"/>
                </a:solidFill>
              </a:rPr>
              <a:t>bioinformaticists</a:t>
            </a:r>
            <a:endParaRPr lang="en-US" sz="2400" u="sng" dirty="0">
              <a:solidFill>
                <a:srgbClr val="FF0000"/>
              </a:solidFill>
            </a:endParaRPr>
          </a:p>
          <a:p>
            <a:pPr>
              <a:lnSpc>
                <a:spcPct val="120000"/>
              </a:lnSpc>
              <a:spcBef>
                <a:spcPts val="0"/>
              </a:spcBef>
            </a:pPr>
            <a:r>
              <a:rPr lang="en-US" sz="2400" dirty="0"/>
              <a:t>Analysis of NGS data utilizing custom, semi-automated analysis pipeline</a:t>
            </a:r>
          </a:p>
          <a:p>
            <a:pPr>
              <a:lnSpc>
                <a:spcPct val="120000"/>
              </a:lnSpc>
              <a:spcBef>
                <a:spcPts val="0"/>
              </a:spcBef>
            </a:pPr>
            <a:r>
              <a:rPr lang="en-US" sz="2400" dirty="0"/>
              <a:t>Repository of &gt;60K genomes</a:t>
            </a:r>
          </a:p>
        </p:txBody>
      </p:sp>
      <p:pic>
        <p:nvPicPr>
          <p:cNvPr id="4" name="Picture 3">
            <a:extLst>
              <a:ext uri="{FF2B5EF4-FFF2-40B4-BE49-F238E27FC236}">
                <a16:creationId xmlns:a16="http://schemas.microsoft.com/office/drawing/2014/main" id="{DB9B8FB1-2F06-407D-A323-BABCEEDA738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425458" y="3109774"/>
            <a:ext cx="6221936" cy="2995448"/>
          </a:xfrm>
          <a:prstGeom prst="rect">
            <a:avLst/>
          </a:prstGeom>
        </p:spPr>
      </p:pic>
      <p:pic>
        <p:nvPicPr>
          <p:cNvPr id="8" name="Picture 7" descr="Screenshot from 2019-07-24 15-08-41.png">
            <a:extLst>
              <a:ext uri="{FF2B5EF4-FFF2-40B4-BE49-F238E27FC236}">
                <a16:creationId xmlns:a16="http://schemas.microsoft.com/office/drawing/2014/main" id="{54AE4F77-EF7A-4347-9DA7-41F2C39B9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03"/>
          <a:stretch/>
        </p:blipFill>
        <p:spPr>
          <a:xfrm>
            <a:off x="7207470" y="3033871"/>
            <a:ext cx="3868244" cy="2999876"/>
          </a:xfrm>
          <a:prstGeom prst="rect">
            <a:avLst/>
          </a:prstGeom>
          <a:ln>
            <a:solidFill>
              <a:schemeClr val="tx1"/>
            </a:solidFill>
          </a:ln>
        </p:spPr>
      </p:pic>
      <p:sp>
        <p:nvSpPr>
          <p:cNvPr id="6" name="Footer Placeholder 5"/>
          <p:cNvSpPr>
            <a:spLocks noGrp="1"/>
          </p:cNvSpPr>
          <p:nvPr>
            <p:ph type="ftr" sz="quarter" idx="11"/>
          </p:nvPr>
        </p:nvSpPr>
        <p:spPr>
          <a:xfrm>
            <a:off x="4038600" y="6526691"/>
            <a:ext cx="4114800" cy="365125"/>
          </a:xfrm>
        </p:spPr>
        <p:txBody>
          <a:bodyPr/>
          <a:lstStyle/>
          <a:p>
            <a:r>
              <a:rPr lang="en-US" dirty="0">
                <a:latin typeface="Times New Roman" panose="02020603050405020304" pitchFamily="18" charset="0"/>
                <a:cs typeface="Times New Roman" panose="02020603050405020304" pitchFamily="18" charset="0"/>
              </a:rPr>
              <a:t>UNCLASSIFIED</a:t>
            </a:r>
          </a:p>
        </p:txBody>
      </p:sp>
    </p:spTree>
    <p:extLst>
      <p:ext uri="{BB962C8B-B14F-4D97-AF65-F5344CB8AC3E}">
        <p14:creationId xmlns:p14="http://schemas.microsoft.com/office/powerpoint/2010/main" val="2397009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752" y="269544"/>
            <a:ext cx="8534400" cy="914400"/>
          </a:xfrm>
        </p:spPr>
        <p:txBody>
          <a:bodyPr>
            <a:normAutofit/>
          </a:bodyPr>
          <a:lstStyle/>
          <a:p>
            <a:r>
              <a:rPr lang="en-US" b="1" dirty="0">
                <a:solidFill>
                  <a:srgbClr val="6E2122"/>
                </a:solidFill>
                <a:latin typeface="Calibri" panose="020F0502020204030204" pitchFamily="34" charset="0"/>
                <a:cs typeface="Calibri" panose="020F0502020204030204" pitchFamily="34" charset="0"/>
              </a:rPr>
              <a:t>ARMoR-Database (</a:t>
            </a:r>
            <a:r>
              <a:rPr lang="en-US" b="1" dirty="0" err="1">
                <a:solidFill>
                  <a:srgbClr val="6E2122"/>
                </a:solidFill>
                <a:latin typeface="Calibri" panose="020F0502020204030204" pitchFamily="34" charset="0"/>
                <a:cs typeface="Calibri" panose="020F0502020204030204" pitchFamily="34" charset="0"/>
              </a:rPr>
              <a:t>ARMoR</a:t>
            </a:r>
            <a:r>
              <a:rPr lang="en-US" b="1" dirty="0">
                <a:solidFill>
                  <a:srgbClr val="6E2122"/>
                </a:solidFill>
                <a:latin typeface="Calibri" panose="020F0502020204030204" pitchFamily="34" charset="0"/>
                <a:cs typeface="Calibri" panose="020F0502020204030204" pitchFamily="34" charset="0"/>
              </a:rPr>
              <a:t>-D)</a:t>
            </a:r>
            <a:endParaRPr lang="en-US" sz="1800" b="1" i="1" dirty="0">
              <a:solidFill>
                <a:srgbClr val="6E2122"/>
              </a:solidFill>
              <a:latin typeface="Calibri" panose="020F0502020204030204" pitchFamily="34" charset="0"/>
              <a:cs typeface="Calibri" panose="020F0502020204030204" pitchFamily="34" charset="0"/>
            </a:endParaRPr>
          </a:p>
        </p:txBody>
      </p:sp>
      <p:sp>
        <p:nvSpPr>
          <p:cNvPr id="6" name="Footer Placeholder 5"/>
          <p:cNvSpPr>
            <a:spLocks noGrp="1"/>
          </p:cNvSpPr>
          <p:nvPr>
            <p:ph type="ftr" sz="quarter" idx="11"/>
          </p:nvPr>
        </p:nvSpPr>
        <p:spPr>
          <a:xfrm>
            <a:off x="4038600" y="6526691"/>
            <a:ext cx="4114800" cy="365125"/>
          </a:xfrm>
        </p:spPr>
        <p:txBody>
          <a:bodyPr/>
          <a:lstStyle/>
          <a:p>
            <a:r>
              <a:rPr lang="en-US" dirty="0">
                <a:latin typeface="Times New Roman" panose="02020603050405020304" pitchFamily="18" charset="0"/>
                <a:cs typeface="Times New Roman" panose="02020603050405020304" pitchFamily="18" charset="0"/>
              </a:rPr>
              <a:t>UNCLASSIFIED</a:t>
            </a:r>
          </a:p>
        </p:txBody>
      </p:sp>
      <p:pic>
        <p:nvPicPr>
          <p:cNvPr id="4" name="Picture 3"/>
          <p:cNvPicPr>
            <a:picLocks noChangeAspect="1"/>
          </p:cNvPicPr>
          <p:nvPr/>
        </p:nvPicPr>
        <p:blipFill rotWithShape="1">
          <a:blip r:embed="rId2"/>
          <a:srcRect l="58228" t="9630" r="8751" b="10741"/>
          <a:stretch/>
        </p:blipFill>
        <p:spPr>
          <a:xfrm>
            <a:off x="2066925" y="1060119"/>
            <a:ext cx="7600950" cy="5155218"/>
          </a:xfrm>
          <a:prstGeom prst="rect">
            <a:avLst/>
          </a:prstGeom>
        </p:spPr>
      </p:pic>
    </p:spTree>
    <p:extLst>
      <p:ext uri="{BB962C8B-B14F-4D97-AF65-F5344CB8AC3E}">
        <p14:creationId xmlns:p14="http://schemas.microsoft.com/office/powerpoint/2010/main" val="231256516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58585A"/>
      </a:dk2>
      <a:lt2>
        <a:srgbClr val="B9BABC"/>
      </a:lt2>
      <a:accent1>
        <a:srgbClr val="496388"/>
      </a:accent1>
      <a:accent2>
        <a:srgbClr val="6C2418"/>
      </a:accent2>
      <a:accent3>
        <a:srgbClr val="58585A"/>
      </a:accent3>
      <a:accent4>
        <a:srgbClr val="B9BABC"/>
      </a:accent4>
      <a:accent5>
        <a:srgbClr val="5D5063"/>
      </a:accent5>
      <a:accent6>
        <a:srgbClr val="5B5C5F"/>
      </a:accent6>
      <a:hlink>
        <a:srgbClr val="0563C1"/>
      </a:hlink>
      <a:folHlink>
        <a:srgbClr val="954F72"/>
      </a:folHlink>
    </a:clrScheme>
    <a:fontScheme name="Arial Black and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F12F8B9422C341AA53FD0414D6443F" ma:contentTypeVersion="8" ma:contentTypeDescription="Create a new document." ma:contentTypeScope="" ma:versionID="0af281c607936223356b912b45138df0">
  <xsd:schema xmlns:xsd="http://www.w3.org/2001/XMLSchema" xmlns:xs="http://www.w3.org/2001/XMLSchema" xmlns:p="http://schemas.microsoft.com/office/2006/metadata/properties" xmlns:ns3="6cc5dd2b-d713-41a0-892a-6727af8f51f3" targetNamespace="http://schemas.microsoft.com/office/2006/metadata/properties" ma:root="true" ma:fieldsID="20ddf91d22c9819a349623b339b216a0" ns3:_="">
    <xsd:import namespace="6cc5dd2b-d713-41a0-892a-6727af8f51f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5dd2b-d713-41a0-892a-6727af8f51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FFADD4-4C21-41E3-AA12-7ED377BBA126}">
  <ds:schemaRefs>
    <ds:schemaRef ds:uri="http://schemas.microsoft.com/sharepoint/v3/contenttype/forms"/>
  </ds:schemaRefs>
</ds:datastoreItem>
</file>

<file path=customXml/itemProps2.xml><?xml version="1.0" encoding="utf-8"?>
<ds:datastoreItem xmlns:ds="http://schemas.openxmlformats.org/officeDocument/2006/customXml" ds:itemID="{F83BF446-B2BF-469C-B6B4-F551E3A578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c5dd2b-d713-41a0-892a-6727af8f51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10506B-F2B5-4D0C-A8AA-A77DF5966E02}">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6cc5dd2b-d713-41a0-892a-6727af8f51f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15982</TotalTime>
  <Words>792</Words>
  <Application>Microsoft Office PowerPoint</Application>
  <PresentationFormat>Widescreen</PresentationFormat>
  <Paragraphs>124</Paragraphs>
  <Slides>22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Black</vt:lpstr>
      <vt:lpstr>Calibri</vt:lpstr>
      <vt:lpstr>Optima</vt:lpstr>
      <vt:lpstr>Times New Roman</vt:lpstr>
      <vt:lpstr>Office Theme</vt:lpstr>
      <vt:lpstr>Hazardous Hitchhikers: Tracking “Superbugs” from Battlefield to Bedside</vt:lpstr>
      <vt:lpstr>PowerPoint Presentation</vt:lpstr>
      <vt:lpstr>PowerPoint Presentation</vt:lpstr>
      <vt:lpstr>PowerPoint Presentation</vt:lpstr>
      <vt:lpstr>PowerPoint Presentation</vt:lpstr>
      <vt:lpstr>Clinical Microbiology Laboratory</vt:lpstr>
      <vt:lpstr>Molecular Microbiology &amp; Sequencing Lab</vt:lpstr>
      <vt:lpstr>Bioinformatics Group</vt:lpstr>
      <vt:lpstr>ARMoR-Database (ARMoR-D)</vt:lpstr>
      <vt:lpstr>Target Organisms</vt:lpstr>
      <vt:lpstr>PowerPoint Presentation</vt:lpstr>
      <vt:lpstr>PowerPoint Presentation</vt:lpstr>
      <vt:lpstr>MRSN/GEIS Network (MHS)</vt:lpstr>
      <vt:lpstr>PowerPoint Presentation</vt:lpstr>
      <vt:lpstr>PowerPoint Presentation</vt:lpstr>
      <vt:lpstr>PowerPoint Presentation</vt:lpstr>
      <vt:lpstr>MRSN/GEIS Network (Overseas)</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Mc Gann, Patrick Timothy CIV USARMY WRAIR (USA)</dc:creator>
  <cp:keywords/>
  <dc:description/>
  <cp:lastModifiedBy>Jael Kagai</cp:lastModifiedBy>
  <cp:revision>579</cp:revision>
  <cp:lastPrinted>2021-10-26T18:14:25Z</cp:lastPrinted>
  <dcterms:created xsi:type="dcterms:W3CDTF">2018-05-22T17:44:24Z</dcterms:created>
  <dcterms:modified xsi:type="dcterms:W3CDTF">2023-07-12T20:27:49Z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0x01010070F12F8B9422C341AA53FD0414D6443F</vt:lpwstr>
  </property>
</Properties>
</file>