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454" r:id="rId2"/>
    <p:sldId id="493" r:id="rId3"/>
    <p:sldId id="521" r:id="rId4"/>
    <p:sldId id="531" r:id="rId5"/>
    <p:sldId id="471" r:id="rId6"/>
    <p:sldId id="496" r:id="rId7"/>
    <p:sldId id="498" r:id="rId8"/>
    <p:sldId id="499" r:id="rId9"/>
    <p:sldId id="543" r:id="rId10"/>
    <p:sldId id="535" r:id="rId11"/>
    <p:sldId id="459" r:id="rId12"/>
    <p:sldId id="501" r:id="rId13"/>
    <p:sldId id="522" r:id="rId14"/>
    <p:sldId id="532" r:id="rId15"/>
    <p:sldId id="512" r:id="rId16"/>
    <p:sldId id="510" r:id="rId17"/>
    <p:sldId id="511" r:id="rId18"/>
    <p:sldId id="539" r:id="rId19"/>
    <p:sldId id="516" r:id="rId20"/>
    <p:sldId id="533" r:id="rId21"/>
    <p:sldId id="513" r:id="rId22"/>
    <p:sldId id="514" r:id="rId23"/>
    <p:sldId id="517" r:id="rId24"/>
    <p:sldId id="540" r:id="rId25"/>
    <p:sldId id="461" r:id="rId26"/>
    <p:sldId id="464" r:id="rId27"/>
    <p:sldId id="465" r:id="rId28"/>
    <p:sldId id="466" r:id="rId29"/>
    <p:sldId id="467" r:id="rId30"/>
    <p:sldId id="541" r:id="rId31"/>
    <p:sldId id="463" r:id="rId32"/>
    <p:sldId id="534" r:id="rId33"/>
    <p:sldId id="473" r:id="rId34"/>
    <p:sldId id="475" r:id="rId35"/>
    <p:sldId id="477" r:id="rId36"/>
    <p:sldId id="478" r:id="rId37"/>
    <p:sldId id="479" r:id="rId38"/>
    <p:sldId id="480" r:id="rId39"/>
    <p:sldId id="487" r:id="rId40"/>
    <p:sldId id="545" r:id="rId41"/>
    <p:sldId id="488" r:id="rId42"/>
    <p:sldId id="490" r:id="rId43"/>
    <p:sldId id="544" r:id="rId44"/>
    <p:sldId id="491" r:id="rId45"/>
    <p:sldId id="54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B1D199-E772-4990-A664-657C916D6F5B}">
          <p14:sldIdLst>
            <p14:sldId id="454"/>
            <p14:sldId id="493"/>
            <p14:sldId id="521"/>
            <p14:sldId id="531"/>
            <p14:sldId id="471"/>
            <p14:sldId id="496"/>
            <p14:sldId id="498"/>
            <p14:sldId id="499"/>
            <p14:sldId id="543"/>
            <p14:sldId id="535"/>
            <p14:sldId id="459"/>
            <p14:sldId id="501"/>
            <p14:sldId id="522"/>
            <p14:sldId id="532"/>
            <p14:sldId id="512"/>
            <p14:sldId id="510"/>
            <p14:sldId id="511"/>
            <p14:sldId id="539"/>
            <p14:sldId id="516"/>
            <p14:sldId id="533"/>
            <p14:sldId id="513"/>
            <p14:sldId id="514"/>
            <p14:sldId id="517"/>
            <p14:sldId id="540"/>
            <p14:sldId id="461"/>
            <p14:sldId id="464"/>
            <p14:sldId id="465"/>
            <p14:sldId id="466"/>
            <p14:sldId id="467"/>
            <p14:sldId id="541"/>
            <p14:sldId id="463"/>
            <p14:sldId id="534"/>
            <p14:sldId id="473"/>
            <p14:sldId id="475"/>
            <p14:sldId id="477"/>
            <p14:sldId id="478"/>
            <p14:sldId id="479"/>
            <p14:sldId id="480"/>
            <p14:sldId id="487"/>
            <p14:sldId id="545"/>
            <p14:sldId id="488"/>
            <p14:sldId id="490"/>
            <p14:sldId id="544"/>
            <p14:sldId id="491"/>
            <p14:sldId id="5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shington, Deidre V CTR USARMY WRAIR (USA)" initials="WDVCUW(" lastIdx="8" clrIdx="0">
    <p:extLst>
      <p:ext uri="{19B8F6BF-5375-455C-9EA6-DF929625EA0E}">
        <p15:presenceInfo xmlns:p15="http://schemas.microsoft.com/office/powerpoint/2012/main" userId="S-1-5-21-3923692831-1208425469-611280938-9334621" providerId="AD"/>
      </p:ext>
    </p:extLst>
  </p:cmAuthor>
  <p:cmAuthor id="2" name="Dawson, Liza CIV USARMY WRAIR (USA)" initials="DLCUW(" lastIdx="11" clrIdx="1">
    <p:extLst>
      <p:ext uri="{19B8F6BF-5375-455C-9EA6-DF929625EA0E}">
        <p15:presenceInfo xmlns:p15="http://schemas.microsoft.com/office/powerpoint/2012/main" userId="S-1-5-21-3923692831-1208425469-611280938-69751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autoAdjust="0"/>
    <p:restoredTop sz="85340" autoAdjust="0"/>
  </p:normalViewPr>
  <p:slideViewPr>
    <p:cSldViewPr snapToGrid="0" snapToObjects="1">
      <p:cViewPr varScale="1">
        <p:scale>
          <a:sx n="57" d="100"/>
          <a:sy n="57" d="100"/>
        </p:scale>
        <p:origin x="1180" y="2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ata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0FE9D-E84E-4C21-A824-047C7F5B08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97D2DD7-E482-47BD-88A1-0979A289A379}">
      <dgm:prSet/>
      <dgm:spPr/>
      <dgm:t>
        <a:bodyPr/>
        <a:lstStyle/>
        <a:p>
          <a:pPr>
            <a:lnSpc>
              <a:spcPct val="100000"/>
            </a:lnSpc>
          </a:pPr>
          <a:r>
            <a:rPr lang="en-US" dirty="0"/>
            <a:t>The importance of diversity and inclusion in clinical research and historical examples</a:t>
          </a:r>
        </a:p>
      </dgm:t>
    </dgm:pt>
    <dgm:pt modelId="{315C7295-D937-4500-BA90-CC130E5E3A88}" type="parTrans" cxnId="{925C9E71-D649-4BE9-8EA6-47B60FC414F9}">
      <dgm:prSet/>
      <dgm:spPr/>
      <dgm:t>
        <a:bodyPr/>
        <a:lstStyle/>
        <a:p>
          <a:endParaRPr lang="en-US"/>
        </a:p>
      </dgm:t>
    </dgm:pt>
    <dgm:pt modelId="{76819890-F542-492F-98B6-929753875AB5}" type="sibTrans" cxnId="{925C9E71-D649-4BE9-8EA6-47B60FC414F9}">
      <dgm:prSet/>
      <dgm:spPr/>
      <dgm:t>
        <a:bodyPr/>
        <a:lstStyle/>
        <a:p>
          <a:endParaRPr lang="en-US"/>
        </a:p>
      </dgm:t>
    </dgm:pt>
    <dgm:pt modelId="{64383D9C-A02E-4E27-B9D0-E1C089A63262}">
      <dgm:prSet/>
      <dgm:spPr/>
      <dgm:t>
        <a:bodyPr/>
        <a:lstStyle/>
        <a:p>
          <a:pPr>
            <a:lnSpc>
              <a:spcPct val="100000"/>
            </a:lnSpc>
          </a:pPr>
          <a:r>
            <a:rPr lang="en-US" dirty="0"/>
            <a:t>Barriers to clinical trial participation for historically underrepresented groups</a:t>
          </a:r>
        </a:p>
      </dgm:t>
    </dgm:pt>
    <dgm:pt modelId="{67AF130D-AC60-4E1D-8EC2-9D57F27DF674}" type="parTrans" cxnId="{3992EE0A-11E8-4330-952C-0D36A6D38566}">
      <dgm:prSet/>
      <dgm:spPr/>
      <dgm:t>
        <a:bodyPr/>
        <a:lstStyle/>
        <a:p>
          <a:endParaRPr lang="en-US"/>
        </a:p>
      </dgm:t>
    </dgm:pt>
    <dgm:pt modelId="{93EF13BA-EFF2-417E-9F6D-88A92B109DCA}" type="sibTrans" cxnId="{3992EE0A-11E8-4330-952C-0D36A6D38566}">
      <dgm:prSet/>
      <dgm:spPr/>
      <dgm:t>
        <a:bodyPr/>
        <a:lstStyle/>
        <a:p>
          <a:endParaRPr lang="en-US"/>
        </a:p>
      </dgm:t>
    </dgm:pt>
    <dgm:pt modelId="{E5BCA856-4650-47D2-A798-8F91BAC527E4}">
      <dgm:prSet/>
      <dgm:spPr/>
      <dgm:t>
        <a:bodyPr/>
        <a:lstStyle/>
        <a:p>
          <a:pPr>
            <a:lnSpc>
              <a:spcPct val="100000"/>
            </a:lnSpc>
          </a:pPr>
          <a:r>
            <a:rPr lang="en-US" dirty="0"/>
            <a:t>Potential solutions for improving clinical trial diversity, including community engagement</a:t>
          </a:r>
        </a:p>
      </dgm:t>
    </dgm:pt>
    <dgm:pt modelId="{D1FAE762-9C65-46B8-BDBB-4A39A95782BB}" type="parTrans" cxnId="{4EEC6531-B481-4B59-919F-3CE849B0DB59}">
      <dgm:prSet/>
      <dgm:spPr/>
      <dgm:t>
        <a:bodyPr/>
        <a:lstStyle/>
        <a:p>
          <a:endParaRPr lang="en-US"/>
        </a:p>
      </dgm:t>
    </dgm:pt>
    <dgm:pt modelId="{DCFEE3F1-87F2-4316-9018-ED29D3CE03F3}" type="sibTrans" cxnId="{4EEC6531-B481-4B59-919F-3CE849B0DB59}">
      <dgm:prSet/>
      <dgm:spPr/>
      <dgm:t>
        <a:bodyPr/>
        <a:lstStyle/>
        <a:p>
          <a:endParaRPr lang="en-US"/>
        </a:p>
      </dgm:t>
    </dgm:pt>
    <dgm:pt modelId="{E2C9FC46-B87A-49BB-9CB7-0ABBEE6FE3DC}">
      <dgm:prSet/>
      <dgm:spPr/>
      <dgm:t>
        <a:bodyPr/>
        <a:lstStyle/>
        <a:p>
          <a:pPr>
            <a:lnSpc>
              <a:spcPct val="100000"/>
            </a:lnSpc>
          </a:pPr>
          <a:r>
            <a:rPr lang="en-US" dirty="0"/>
            <a:t>The importance of diversity in the scientific workforce</a:t>
          </a:r>
        </a:p>
      </dgm:t>
    </dgm:pt>
    <dgm:pt modelId="{3136D660-CA8A-4417-B57C-86AC9A6E578E}" type="parTrans" cxnId="{AA9C18FA-4619-43F6-B206-15D2D520B554}">
      <dgm:prSet/>
      <dgm:spPr/>
      <dgm:t>
        <a:bodyPr/>
        <a:lstStyle/>
        <a:p>
          <a:endParaRPr lang="en-US"/>
        </a:p>
      </dgm:t>
    </dgm:pt>
    <dgm:pt modelId="{CA45D04B-0C8C-445C-A613-9998ACAD3140}" type="sibTrans" cxnId="{AA9C18FA-4619-43F6-B206-15D2D520B554}">
      <dgm:prSet/>
      <dgm:spPr/>
      <dgm:t>
        <a:bodyPr/>
        <a:lstStyle/>
        <a:p>
          <a:endParaRPr lang="en-US"/>
        </a:p>
      </dgm:t>
    </dgm:pt>
    <dgm:pt modelId="{79345378-0E69-45F8-B626-DBE3F445339F}" type="pres">
      <dgm:prSet presAssocID="{C940FE9D-E84E-4C21-A824-047C7F5B0832}" presName="root" presStyleCnt="0">
        <dgm:presLayoutVars>
          <dgm:dir/>
          <dgm:resizeHandles val="exact"/>
        </dgm:presLayoutVars>
      </dgm:prSet>
      <dgm:spPr/>
    </dgm:pt>
    <dgm:pt modelId="{00E28381-BE22-48A3-B95D-73468A9A41F9}" type="pres">
      <dgm:prSet presAssocID="{E97D2DD7-E482-47BD-88A1-0979A289A379}" presName="compNode" presStyleCnt="0"/>
      <dgm:spPr/>
    </dgm:pt>
    <dgm:pt modelId="{BD7AC4CC-C2CE-412B-BB40-9D3FC380F117}" type="pres">
      <dgm:prSet presAssocID="{E97D2DD7-E482-47BD-88A1-0979A289A379}" presName="bgRect" presStyleLbl="bgShp" presStyleIdx="0" presStyleCnt="4" custLinFactNeighborY="32935"/>
      <dgm:spPr>
        <a:solidFill>
          <a:schemeClr val="accent2">
            <a:lumMod val="20000"/>
            <a:lumOff val="80000"/>
          </a:schemeClr>
        </a:solidFill>
      </dgm:spPr>
    </dgm:pt>
    <dgm:pt modelId="{C06126FB-9493-4A5A-8F06-4B43D9DF186F}" type="pres">
      <dgm:prSet presAssocID="{E97D2DD7-E482-47BD-88A1-0979A289A379}" presName="iconRect" presStyleLbl="node1" presStyleIdx="0" presStyleCnt="4" custLinFactNeighborX="2138" custLinFactNeighborY="70574"/>
      <dgm:spPr>
        <a:blipFill rotWithShape="1">
          <a:blip xmlns:r="http://schemas.openxmlformats.org/officeDocument/2006/relationships" r:embed="rId1"/>
          <a:stretch>
            <a:fillRect/>
          </a:stretch>
        </a:blipFill>
        <a:ln>
          <a:noFill/>
        </a:ln>
      </dgm:spPr>
    </dgm:pt>
    <dgm:pt modelId="{EF53C0BD-1144-4F6F-9218-13A5D015465F}" type="pres">
      <dgm:prSet presAssocID="{E97D2DD7-E482-47BD-88A1-0979A289A379}" presName="spaceRect" presStyleCnt="0"/>
      <dgm:spPr/>
    </dgm:pt>
    <dgm:pt modelId="{9AC39E25-8E6D-43DB-BDBE-F7457F5098C4}" type="pres">
      <dgm:prSet presAssocID="{E97D2DD7-E482-47BD-88A1-0979A289A379}" presName="parTx" presStyleLbl="revTx" presStyleIdx="0" presStyleCnt="4" custLinFactNeighborX="-296" custLinFactNeighborY="30582">
        <dgm:presLayoutVars>
          <dgm:chMax val="0"/>
          <dgm:chPref val="0"/>
        </dgm:presLayoutVars>
      </dgm:prSet>
      <dgm:spPr/>
    </dgm:pt>
    <dgm:pt modelId="{0114E194-9264-4077-AB0D-38FCC6D15AD0}" type="pres">
      <dgm:prSet presAssocID="{76819890-F542-492F-98B6-929753875AB5}" presName="sibTrans" presStyleCnt="0"/>
      <dgm:spPr/>
    </dgm:pt>
    <dgm:pt modelId="{60E795D7-4377-4654-B739-C29E14EB4B34}" type="pres">
      <dgm:prSet presAssocID="{64383D9C-A02E-4E27-B9D0-E1C089A63262}" presName="compNode" presStyleCnt="0"/>
      <dgm:spPr/>
    </dgm:pt>
    <dgm:pt modelId="{9F995158-FF1E-4882-8906-474097A0602C}" type="pres">
      <dgm:prSet presAssocID="{64383D9C-A02E-4E27-B9D0-E1C089A63262}" presName="bgRect" presStyleLbl="bgShp" presStyleIdx="1" presStyleCnt="4" custLinFactNeighborX="-587" custLinFactNeighborY="17721"/>
      <dgm:spPr/>
    </dgm:pt>
    <dgm:pt modelId="{FD749714-0040-4289-B91D-3B76832A420A}" type="pres">
      <dgm:prSet presAssocID="{64383D9C-A02E-4E27-B9D0-E1C089A63262}" presName="iconRect" presStyleLbl="node1" presStyleIdx="1" presStyleCnt="4" custLinFactNeighborX="2840" custLinFactNeighborY="28404"/>
      <dgm:spPr>
        <a:blipFill rotWithShape="1">
          <a:blip xmlns:r="http://schemas.openxmlformats.org/officeDocument/2006/relationships" r:embed="rId2"/>
          <a:stretch>
            <a:fillRect/>
          </a:stretch>
        </a:blipFill>
        <a:ln>
          <a:noFill/>
        </a:ln>
      </dgm:spPr>
    </dgm:pt>
    <dgm:pt modelId="{E87196B6-6B8F-4D86-8512-379E35726603}" type="pres">
      <dgm:prSet presAssocID="{64383D9C-A02E-4E27-B9D0-E1C089A63262}" presName="spaceRect" presStyleCnt="0"/>
      <dgm:spPr/>
    </dgm:pt>
    <dgm:pt modelId="{25943273-5DAA-4202-8F02-9E8CB50C8E4B}" type="pres">
      <dgm:prSet presAssocID="{64383D9C-A02E-4E27-B9D0-E1C089A63262}" presName="parTx" presStyleLbl="revTx" presStyleIdx="1" presStyleCnt="4" custLinFactNeighborY="12936">
        <dgm:presLayoutVars>
          <dgm:chMax val="0"/>
          <dgm:chPref val="0"/>
        </dgm:presLayoutVars>
      </dgm:prSet>
      <dgm:spPr/>
    </dgm:pt>
    <dgm:pt modelId="{038CE387-126B-4162-B8EB-528B6F5D3FC9}" type="pres">
      <dgm:prSet presAssocID="{93EF13BA-EFF2-417E-9F6D-88A92B109DCA}" presName="sibTrans" presStyleCnt="0"/>
      <dgm:spPr/>
    </dgm:pt>
    <dgm:pt modelId="{3A725E04-EF9C-43D9-B853-833FFB7ABD74}" type="pres">
      <dgm:prSet presAssocID="{E5BCA856-4650-47D2-A798-8F91BAC527E4}" presName="compNode" presStyleCnt="0"/>
      <dgm:spPr/>
    </dgm:pt>
    <dgm:pt modelId="{F528234D-757A-4958-B2C4-E033EC1B8FC8}" type="pres">
      <dgm:prSet presAssocID="{E5BCA856-4650-47D2-A798-8F91BAC527E4}" presName="bgRect" presStyleLbl="bgShp" presStyleIdx="2" presStyleCnt="4"/>
      <dgm:spPr/>
    </dgm:pt>
    <dgm:pt modelId="{7F81FBE6-121E-4E1F-8133-30B60BF3AB2C}" type="pres">
      <dgm:prSet presAssocID="{E5BCA856-4650-47D2-A798-8F91BAC527E4}" presName="iconRect" presStyleLbl="node1" presStyleIdx="2" presStyleCnt="4"/>
      <dgm:spPr>
        <a:blipFill rotWithShape="1">
          <a:blip xmlns:r="http://schemas.openxmlformats.org/officeDocument/2006/relationships" r:embed="rId3"/>
          <a:stretch>
            <a:fillRect/>
          </a:stretch>
        </a:blipFill>
        <a:ln>
          <a:noFill/>
        </a:ln>
      </dgm:spPr>
    </dgm:pt>
    <dgm:pt modelId="{01FFEACB-6FC5-49F1-89F5-E1346056E19D}" type="pres">
      <dgm:prSet presAssocID="{E5BCA856-4650-47D2-A798-8F91BAC527E4}" presName="spaceRect" presStyleCnt="0"/>
      <dgm:spPr/>
    </dgm:pt>
    <dgm:pt modelId="{489703D9-C001-44C4-9FE1-5C786F80A4E0}" type="pres">
      <dgm:prSet presAssocID="{E5BCA856-4650-47D2-A798-8F91BAC527E4}" presName="parTx" presStyleLbl="revTx" presStyleIdx="2" presStyleCnt="4">
        <dgm:presLayoutVars>
          <dgm:chMax val="0"/>
          <dgm:chPref val="0"/>
        </dgm:presLayoutVars>
      </dgm:prSet>
      <dgm:spPr/>
    </dgm:pt>
    <dgm:pt modelId="{8B9CE436-EFA5-4651-9B2A-76101A5083B4}" type="pres">
      <dgm:prSet presAssocID="{DCFEE3F1-87F2-4316-9018-ED29D3CE03F3}" presName="sibTrans" presStyleCnt="0"/>
      <dgm:spPr/>
    </dgm:pt>
    <dgm:pt modelId="{7DB7680E-86A4-41CD-B4FE-9FEC0104DA4B}" type="pres">
      <dgm:prSet presAssocID="{E2C9FC46-B87A-49BB-9CB7-0ABBEE6FE3DC}" presName="compNode" presStyleCnt="0"/>
      <dgm:spPr/>
    </dgm:pt>
    <dgm:pt modelId="{D87AFB5D-C4A9-4115-9DA8-6A85BAC54462}" type="pres">
      <dgm:prSet presAssocID="{E2C9FC46-B87A-49BB-9CB7-0ABBEE6FE3DC}" presName="bgRect" presStyleLbl="bgShp" presStyleIdx="3" presStyleCnt="4" custLinFactNeighborY="-19044"/>
      <dgm:spPr/>
    </dgm:pt>
    <dgm:pt modelId="{288E7D68-A6BC-4436-9999-29E32242E9D1}" type="pres">
      <dgm:prSet presAssocID="{E2C9FC46-B87A-49BB-9CB7-0ABBEE6FE3DC}" presName="iconRect" presStyleLbl="node1" presStyleIdx="3" presStyleCnt="4" custLinFactNeighborY="-2780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onnections"/>
        </a:ext>
      </dgm:extLst>
    </dgm:pt>
    <dgm:pt modelId="{198A0434-AD8D-42BB-A483-C9D4C8BDA4EB}" type="pres">
      <dgm:prSet presAssocID="{E2C9FC46-B87A-49BB-9CB7-0ABBEE6FE3DC}" presName="spaceRect" presStyleCnt="0"/>
      <dgm:spPr/>
    </dgm:pt>
    <dgm:pt modelId="{DBC584B3-7B75-4EF2-9E55-E5B82F2A4628}" type="pres">
      <dgm:prSet presAssocID="{E2C9FC46-B87A-49BB-9CB7-0ABBEE6FE3DC}" presName="parTx" presStyleLbl="revTx" presStyleIdx="3" presStyleCnt="4" custLinFactNeighborX="-160" custLinFactNeighborY="-17446">
        <dgm:presLayoutVars>
          <dgm:chMax val="0"/>
          <dgm:chPref val="0"/>
        </dgm:presLayoutVars>
      </dgm:prSet>
      <dgm:spPr/>
    </dgm:pt>
  </dgm:ptLst>
  <dgm:cxnLst>
    <dgm:cxn modelId="{3992EE0A-11E8-4330-952C-0D36A6D38566}" srcId="{C940FE9D-E84E-4C21-A824-047C7F5B0832}" destId="{64383D9C-A02E-4E27-B9D0-E1C089A63262}" srcOrd="1" destOrd="0" parTransId="{67AF130D-AC60-4E1D-8EC2-9D57F27DF674}" sibTransId="{93EF13BA-EFF2-417E-9F6D-88A92B109DCA}"/>
    <dgm:cxn modelId="{4EEC6531-B481-4B59-919F-3CE849B0DB59}" srcId="{C940FE9D-E84E-4C21-A824-047C7F5B0832}" destId="{E5BCA856-4650-47D2-A798-8F91BAC527E4}" srcOrd="2" destOrd="0" parTransId="{D1FAE762-9C65-46B8-BDBB-4A39A95782BB}" sibTransId="{DCFEE3F1-87F2-4316-9018-ED29D3CE03F3}"/>
    <dgm:cxn modelId="{EA9E5433-B6E0-4001-BE7C-64099AF5A8D2}" type="presOf" srcId="{C940FE9D-E84E-4C21-A824-047C7F5B0832}" destId="{79345378-0E69-45F8-B626-DBE3F445339F}" srcOrd="0" destOrd="0" presId="urn:microsoft.com/office/officeart/2018/2/layout/IconVerticalSolidList"/>
    <dgm:cxn modelId="{925C9E71-D649-4BE9-8EA6-47B60FC414F9}" srcId="{C940FE9D-E84E-4C21-A824-047C7F5B0832}" destId="{E97D2DD7-E482-47BD-88A1-0979A289A379}" srcOrd="0" destOrd="0" parTransId="{315C7295-D937-4500-BA90-CC130E5E3A88}" sibTransId="{76819890-F542-492F-98B6-929753875AB5}"/>
    <dgm:cxn modelId="{C55515A3-83F1-46D1-917F-1FC68DAF819D}" type="presOf" srcId="{E5BCA856-4650-47D2-A798-8F91BAC527E4}" destId="{489703D9-C001-44C4-9FE1-5C786F80A4E0}" srcOrd="0" destOrd="0" presId="urn:microsoft.com/office/officeart/2018/2/layout/IconVerticalSolidList"/>
    <dgm:cxn modelId="{070C3EA8-A815-4259-8BC3-EAE86306CE3A}" type="presOf" srcId="{64383D9C-A02E-4E27-B9D0-E1C089A63262}" destId="{25943273-5DAA-4202-8F02-9E8CB50C8E4B}" srcOrd="0" destOrd="0" presId="urn:microsoft.com/office/officeart/2018/2/layout/IconVerticalSolidList"/>
    <dgm:cxn modelId="{E6D59CB2-8851-4686-B7CA-EB90E839EEAA}" type="presOf" srcId="{E2C9FC46-B87A-49BB-9CB7-0ABBEE6FE3DC}" destId="{DBC584B3-7B75-4EF2-9E55-E5B82F2A4628}" srcOrd="0" destOrd="0" presId="urn:microsoft.com/office/officeart/2018/2/layout/IconVerticalSolidList"/>
    <dgm:cxn modelId="{B9E289D4-D12D-460B-A1AC-050FCC0A4FC8}" type="presOf" srcId="{E97D2DD7-E482-47BD-88A1-0979A289A379}" destId="{9AC39E25-8E6D-43DB-BDBE-F7457F5098C4}" srcOrd="0" destOrd="0" presId="urn:microsoft.com/office/officeart/2018/2/layout/IconVerticalSolidList"/>
    <dgm:cxn modelId="{AA9C18FA-4619-43F6-B206-15D2D520B554}" srcId="{C940FE9D-E84E-4C21-A824-047C7F5B0832}" destId="{E2C9FC46-B87A-49BB-9CB7-0ABBEE6FE3DC}" srcOrd="3" destOrd="0" parTransId="{3136D660-CA8A-4417-B57C-86AC9A6E578E}" sibTransId="{CA45D04B-0C8C-445C-A613-9998ACAD3140}"/>
    <dgm:cxn modelId="{F7EFA17E-8866-4382-8547-4543F414E463}" type="presParOf" srcId="{79345378-0E69-45F8-B626-DBE3F445339F}" destId="{00E28381-BE22-48A3-B95D-73468A9A41F9}" srcOrd="0" destOrd="0" presId="urn:microsoft.com/office/officeart/2018/2/layout/IconVerticalSolidList"/>
    <dgm:cxn modelId="{0A825182-31C3-4B6C-A02D-6FD71B5716F7}" type="presParOf" srcId="{00E28381-BE22-48A3-B95D-73468A9A41F9}" destId="{BD7AC4CC-C2CE-412B-BB40-9D3FC380F117}" srcOrd="0" destOrd="0" presId="urn:microsoft.com/office/officeart/2018/2/layout/IconVerticalSolidList"/>
    <dgm:cxn modelId="{64F25B58-0827-4529-A0A6-1BA4D93252DB}" type="presParOf" srcId="{00E28381-BE22-48A3-B95D-73468A9A41F9}" destId="{C06126FB-9493-4A5A-8F06-4B43D9DF186F}" srcOrd="1" destOrd="0" presId="urn:microsoft.com/office/officeart/2018/2/layout/IconVerticalSolidList"/>
    <dgm:cxn modelId="{B46EDFA8-FD63-4333-8C48-00B648327B47}" type="presParOf" srcId="{00E28381-BE22-48A3-B95D-73468A9A41F9}" destId="{EF53C0BD-1144-4F6F-9218-13A5D015465F}" srcOrd="2" destOrd="0" presId="urn:microsoft.com/office/officeart/2018/2/layout/IconVerticalSolidList"/>
    <dgm:cxn modelId="{EE675C07-DF69-4B15-8BAF-1DF75B55C809}" type="presParOf" srcId="{00E28381-BE22-48A3-B95D-73468A9A41F9}" destId="{9AC39E25-8E6D-43DB-BDBE-F7457F5098C4}" srcOrd="3" destOrd="0" presId="urn:microsoft.com/office/officeart/2018/2/layout/IconVerticalSolidList"/>
    <dgm:cxn modelId="{6B0B017B-1A6A-4525-9273-C4A071635B1A}" type="presParOf" srcId="{79345378-0E69-45F8-B626-DBE3F445339F}" destId="{0114E194-9264-4077-AB0D-38FCC6D15AD0}" srcOrd="1" destOrd="0" presId="urn:microsoft.com/office/officeart/2018/2/layout/IconVerticalSolidList"/>
    <dgm:cxn modelId="{8D5BD317-5F7F-4A20-96C0-D20DF9C78A34}" type="presParOf" srcId="{79345378-0E69-45F8-B626-DBE3F445339F}" destId="{60E795D7-4377-4654-B739-C29E14EB4B34}" srcOrd="2" destOrd="0" presId="urn:microsoft.com/office/officeart/2018/2/layout/IconVerticalSolidList"/>
    <dgm:cxn modelId="{1E69D168-4275-490A-85FA-6CC49A62E4AB}" type="presParOf" srcId="{60E795D7-4377-4654-B739-C29E14EB4B34}" destId="{9F995158-FF1E-4882-8906-474097A0602C}" srcOrd="0" destOrd="0" presId="urn:microsoft.com/office/officeart/2018/2/layout/IconVerticalSolidList"/>
    <dgm:cxn modelId="{4B7C29ED-94E2-4862-8545-2CBD78332C3B}" type="presParOf" srcId="{60E795D7-4377-4654-B739-C29E14EB4B34}" destId="{FD749714-0040-4289-B91D-3B76832A420A}" srcOrd="1" destOrd="0" presId="urn:microsoft.com/office/officeart/2018/2/layout/IconVerticalSolidList"/>
    <dgm:cxn modelId="{6AC52FA8-332C-4F91-95F4-571DB4CB1FF4}" type="presParOf" srcId="{60E795D7-4377-4654-B739-C29E14EB4B34}" destId="{E87196B6-6B8F-4D86-8512-379E35726603}" srcOrd="2" destOrd="0" presId="urn:microsoft.com/office/officeart/2018/2/layout/IconVerticalSolidList"/>
    <dgm:cxn modelId="{ABF3BE72-6FA4-4E6B-914B-5E9A32EE2F99}" type="presParOf" srcId="{60E795D7-4377-4654-B739-C29E14EB4B34}" destId="{25943273-5DAA-4202-8F02-9E8CB50C8E4B}" srcOrd="3" destOrd="0" presId="urn:microsoft.com/office/officeart/2018/2/layout/IconVerticalSolidList"/>
    <dgm:cxn modelId="{C1CF5FB1-5500-4EA3-9982-B96BC83B6F4E}" type="presParOf" srcId="{79345378-0E69-45F8-B626-DBE3F445339F}" destId="{038CE387-126B-4162-B8EB-528B6F5D3FC9}" srcOrd="3" destOrd="0" presId="urn:microsoft.com/office/officeart/2018/2/layout/IconVerticalSolidList"/>
    <dgm:cxn modelId="{77157C14-2F81-411C-B247-8B63A09AB1F7}" type="presParOf" srcId="{79345378-0E69-45F8-B626-DBE3F445339F}" destId="{3A725E04-EF9C-43D9-B853-833FFB7ABD74}" srcOrd="4" destOrd="0" presId="urn:microsoft.com/office/officeart/2018/2/layout/IconVerticalSolidList"/>
    <dgm:cxn modelId="{167ED348-79B7-468A-8BB9-4D4B2AD380F4}" type="presParOf" srcId="{3A725E04-EF9C-43D9-B853-833FFB7ABD74}" destId="{F528234D-757A-4958-B2C4-E033EC1B8FC8}" srcOrd="0" destOrd="0" presId="urn:microsoft.com/office/officeart/2018/2/layout/IconVerticalSolidList"/>
    <dgm:cxn modelId="{FB527A84-2B30-4F31-97F3-F2CDAB8FBB97}" type="presParOf" srcId="{3A725E04-EF9C-43D9-B853-833FFB7ABD74}" destId="{7F81FBE6-121E-4E1F-8133-30B60BF3AB2C}" srcOrd="1" destOrd="0" presId="urn:microsoft.com/office/officeart/2018/2/layout/IconVerticalSolidList"/>
    <dgm:cxn modelId="{29FBCB3D-4A53-48FA-864C-07FF4ED29226}" type="presParOf" srcId="{3A725E04-EF9C-43D9-B853-833FFB7ABD74}" destId="{01FFEACB-6FC5-49F1-89F5-E1346056E19D}" srcOrd="2" destOrd="0" presId="urn:microsoft.com/office/officeart/2018/2/layout/IconVerticalSolidList"/>
    <dgm:cxn modelId="{4409CC68-00C6-41AA-8A69-721031C1F490}" type="presParOf" srcId="{3A725E04-EF9C-43D9-B853-833FFB7ABD74}" destId="{489703D9-C001-44C4-9FE1-5C786F80A4E0}" srcOrd="3" destOrd="0" presId="urn:microsoft.com/office/officeart/2018/2/layout/IconVerticalSolidList"/>
    <dgm:cxn modelId="{C99AD2A0-DF53-4F53-BFC3-4D684C7A1B73}" type="presParOf" srcId="{79345378-0E69-45F8-B626-DBE3F445339F}" destId="{8B9CE436-EFA5-4651-9B2A-76101A5083B4}" srcOrd="5" destOrd="0" presId="urn:microsoft.com/office/officeart/2018/2/layout/IconVerticalSolidList"/>
    <dgm:cxn modelId="{8E05A599-1082-494E-8F41-53D1F26ED1DC}" type="presParOf" srcId="{79345378-0E69-45F8-B626-DBE3F445339F}" destId="{7DB7680E-86A4-41CD-B4FE-9FEC0104DA4B}" srcOrd="6" destOrd="0" presId="urn:microsoft.com/office/officeart/2018/2/layout/IconVerticalSolidList"/>
    <dgm:cxn modelId="{E0AEBFC2-9105-44DD-BF6A-46E91CF1B001}" type="presParOf" srcId="{7DB7680E-86A4-41CD-B4FE-9FEC0104DA4B}" destId="{D87AFB5D-C4A9-4115-9DA8-6A85BAC54462}" srcOrd="0" destOrd="0" presId="urn:microsoft.com/office/officeart/2018/2/layout/IconVerticalSolidList"/>
    <dgm:cxn modelId="{EEF9B102-6492-4C45-AD4C-610E0B9B6B11}" type="presParOf" srcId="{7DB7680E-86A4-41CD-B4FE-9FEC0104DA4B}" destId="{288E7D68-A6BC-4436-9999-29E32242E9D1}" srcOrd="1" destOrd="0" presId="urn:microsoft.com/office/officeart/2018/2/layout/IconVerticalSolidList"/>
    <dgm:cxn modelId="{B8C9082D-1919-442F-9F1C-1E71528C8D95}" type="presParOf" srcId="{7DB7680E-86A4-41CD-B4FE-9FEC0104DA4B}" destId="{198A0434-AD8D-42BB-A483-C9D4C8BDA4EB}" srcOrd="2" destOrd="0" presId="urn:microsoft.com/office/officeart/2018/2/layout/IconVerticalSolidList"/>
    <dgm:cxn modelId="{5802CE08-919F-45ED-858A-25C1EFC6DA1A}" type="presParOf" srcId="{7DB7680E-86A4-41CD-B4FE-9FEC0104DA4B}" destId="{DBC584B3-7B75-4EF2-9E55-E5B82F2A46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40FE9D-E84E-4C21-A824-047C7F5B08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97D2DD7-E482-47BD-88A1-0979A289A379}">
      <dgm:prSet/>
      <dgm:spPr/>
      <dgm:t>
        <a:bodyPr/>
        <a:lstStyle/>
        <a:p>
          <a:pPr>
            <a:lnSpc>
              <a:spcPct val="100000"/>
            </a:lnSpc>
          </a:pPr>
          <a:r>
            <a:rPr lang="en-US" dirty="0"/>
            <a:t>The importance of diversity and inclusion in clinical research and historical examples</a:t>
          </a:r>
        </a:p>
      </dgm:t>
    </dgm:pt>
    <dgm:pt modelId="{315C7295-D937-4500-BA90-CC130E5E3A88}" type="parTrans" cxnId="{925C9E71-D649-4BE9-8EA6-47B60FC414F9}">
      <dgm:prSet/>
      <dgm:spPr/>
      <dgm:t>
        <a:bodyPr/>
        <a:lstStyle/>
        <a:p>
          <a:endParaRPr lang="en-US"/>
        </a:p>
      </dgm:t>
    </dgm:pt>
    <dgm:pt modelId="{76819890-F542-492F-98B6-929753875AB5}" type="sibTrans" cxnId="{925C9E71-D649-4BE9-8EA6-47B60FC414F9}">
      <dgm:prSet/>
      <dgm:spPr/>
      <dgm:t>
        <a:bodyPr/>
        <a:lstStyle/>
        <a:p>
          <a:endParaRPr lang="en-US"/>
        </a:p>
      </dgm:t>
    </dgm:pt>
    <dgm:pt modelId="{64383D9C-A02E-4E27-B9D0-E1C089A63262}">
      <dgm:prSet/>
      <dgm:spPr/>
      <dgm:t>
        <a:bodyPr/>
        <a:lstStyle/>
        <a:p>
          <a:pPr>
            <a:lnSpc>
              <a:spcPct val="100000"/>
            </a:lnSpc>
          </a:pPr>
          <a:r>
            <a:rPr lang="en-US" dirty="0"/>
            <a:t>Barriers to clinical trial participation for historically underrepresented groups</a:t>
          </a:r>
        </a:p>
      </dgm:t>
    </dgm:pt>
    <dgm:pt modelId="{67AF130D-AC60-4E1D-8EC2-9D57F27DF674}" type="parTrans" cxnId="{3992EE0A-11E8-4330-952C-0D36A6D38566}">
      <dgm:prSet/>
      <dgm:spPr/>
      <dgm:t>
        <a:bodyPr/>
        <a:lstStyle/>
        <a:p>
          <a:endParaRPr lang="en-US"/>
        </a:p>
      </dgm:t>
    </dgm:pt>
    <dgm:pt modelId="{93EF13BA-EFF2-417E-9F6D-88A92B109DCA}" type="sibTrans" cxnId="{3992EE0A-11E8-4330-952C-0D36A6D38566}">
      <dgm:prSet/>
      <dgm:spPr/>
      <dgm:t>
        <a:bodyPr/>
        <a:lstStyle/>
        <a:p>
          <a:endParaRPr lang="en-US"/>
        </a:p>
      </dgm:t>
    </dgm:pt>
    <dgm:pt modelId="{E5BCA856-4650-47D2-A798-8F91BAC527E4}">
      <dgm:prSet/>
      <dgm:spPr/>
      <dgm:t>
        <a:bodyPr/>
        <a:lstStyle/>
        <a:p>
          <a:pPr>
            <a:lnSpc>
              <a:spcPct val="100000"/>
            </a:lnSpc>
          </a:pPr>
          <a:r>
            <a:rPr lang="en-US" dirty="0"/>
            <a:t>Potential solutions for improving clinical trial diversity, including community engagement</a:t>
          </a:r>
        </a:p>
      </dgm:t>
    </dgm:pt>
    <dgm:pt modelId="{D1FAE762-9C65-46B8-BDBB-4A39A95782BB}" type="parTrans" cxnId="{4EEC6531-B481-4B59-919F-3CE849B0DB59}">
      <dgm:prSet/>
      <dgm:spPr/>
      <dgm:t>
        <a:bodyPr/>
        <a:lstStyle/>
        <a:p>
          <a:endParaRPr lang="en-US"/>
        </a:p>
      </dgm:t>
    </dgm:pt>
    <dgm:pt modelId="{DCFEE3F1-87F2-4316-9018-ED29D3CE03F3}" type="sibTrans" cxnId="{4EEC6531-B481-4B59-919F-3CE849B0DB59}">
      <dgm:prSet/>
      <dgm:spPr/>
      <dgm:t>
        <a:bodyPr/>
        <a:lstStyle/>
        <a:p>
          <a:endParaRPr lang="en-US"/>
        </a:p>
      </dgm:t>
    </dgm:pt>
    <dgm:pt modelId="{E2C9FC46-B87A-49BB-9CB7-0ABBEE6FE3DC}">
      <dgm:prSet/>
      <dgm:spPr/>
      <dgm:t>
        <a:bodyPr/>
        <a:lstStyle/>
        <a:p>
          <a:pPr>
            <a:lnSpc>
              <a:spcPct val="100000"/>
            </a:lnSpc>
          </a:pPr>
          <a:r>
            <a:rPr lang="en-US" dirty="0"/>
            <a:t>The importance of diversity in the scientific workforce</a:t>
          </a:r>
        </a:p>
      </dgm:t>
    </dgm:pt>
    <dgm:pt modelId="{3136D660-CA8A-4417-B57C-86AC9A6E578E}" type="parTrans" cxnId="{AA9C18FA-4619-43F6-B206-15D2D520B554}">
      <dgm:prSet/>
      <dgm:spPr/>
      <dgm:t>
        <a:bodyPr/>
        <a:lstStyle/>
        <a:p>
          <a:endParaRPr lang="en-US"/>
        </a:p>
      </dgm:t>
    </dgm:pt>
    <dgm:pt modelId="{CA45D04B-0C8C-445C-A613-9998ACAD3140}" type="sibTrans" cxnId="{AA9C18FA-4619-43F6-B206-15D2D520B554}">
      <dgm:prSet/>
      <dgm:spPr/>
      <dgm:t>
        <a:bodyPr/>
        <a:lstStyle/>
        <a:p>
          <a:endParaRPr lang="en-US"/>
        </a:p>
      </dgm:t>
    </dgm:pt>
    <dgm:pt modelId="{79345378-0E69-45F8-B626-DBE3F445339F}" type="pres">
      <dgm:prSet presAssocID="{C940FE9D-E84E-4C21-A824-047C7F5B0832}" presName="root" presStyleCnt="0">
        <dgm:presLayoutVars>
          <dgm:dir/>
          <dgm:resizeHandles val="exact"/>
        </dgm:presLayoutVars>
      </dgm:prSet>
      <dgm:spPr/>
    </dgm:pt>
    <dgm:pt modelId="{00E28381-BE22-48A3-B95D-73468A9A41F9}" type="pres">
      <dgm:prSet presAssocID="{E97D2DD7-E482-47BD-88A1-0979A289A379}" presName="compNode" presStyleCnt="0"/>
      <dgm:spPr/>
    </dgm:pt>
    <dgm:pt modelId="{BD7AC4CC-C2CE-412B-BB40-9D3FC380F117}" type="pres">
      <dgm:prSet presAssocID="{E97D2DD7-E482-47BD-88A1-0979A289A379}" presName="bgRect" presStyleLbl="bgShp" presStyleIdx="0" presStyleCnt="4" custLinFactNeighborY="32935"/>
      <dgm:spPr>
        <a:solidFill>
          <a:schemeClr val="accent5">
            <a:lumMod val="40000"/>
            <a:lumOff val="60000"/>
          </a:schemeClr>
        </a:solidFill>
      </dgm:spPr>
    </dgm:pt>
    <dgm:pt modelId="{C06126FB-9493-4A5A-8F06-4B43D9DF186F}" type="pres">
      <dgm:prSet presAssocID="{E97D2DD7-E482-47BD-88A1-0979A289A379}" presName="iconRect" presStyleLbl="node1" presStyleIdx="0" presStyleCnt="4" custLinFactNeighborX="2138" custLinFactNeighborY="70574"/>
      <dgm:spPr>
        <a:blipFill rotWithShape="1">
          <a:blip xmlns:r="http://schemas.openxmlformats.org/officeDocument/2006/relationships" r:embed="rId1"/>
          <a:stretch>
            <a:fillRect/>
          </a:stretch>
        </a:blipFill>
        <a:ln>
          <a:noFill/>
        </a:ln>
      </dgm:spPr>
    </dgm:pt>
    <dgm:pt modelId="{EF53C0BD-1144-4F6F-9218-13A5D015465F}" type="pres">
      <dgm:prSet presAssocID="{E97D2DD7-E482-47BD-88A1-0979A289A379}" presName="spaceRect" presStyleCnt="0"/>
      <dgm:spPr/>
    </dgm:pt>
    <dgm:pt modelId="{9AC39E25-8E6D-43DB-BDBE-F7457F5098C4}" type="pres">
      <dgm:prSet presAssocID="{E97D2DD7-E482-47BD-88A1-0979A289A379}" presName="parTx" presStyleLbl="revTx" presStyleIdx="0" presStyleCnt="4" custLinFactNeighborX="-296" custLinFactNeighborY="30582">
        <dgm:presLayoutVars>
          <dgm:chMax val="0"/>
          <dgm:chPref val="0"/>
        </dgm:presLayoutVars>
      </dgm:prSet>
      <dgm:spPr/>
    </dgm:pt>
    <dgm:pt modelId="{0114E194-9264-4077-AB0D-38FCC6D15AD0}" type="pres">
      <dgm:prSet presAssocID="{76819890-F542-492F-98B6-929753875AB5}" presName="sibTrans" presStyleCnt="0"/>
      <dgm:spPr/>
    </dgm:pt>
    <dgm:pt modelId="{60E795D7-4377-4654-B739-C29E14EB4B34}" type="pres">
      <dgm:prSet presAssocID="{64383D9C-A02E-4E27-B9D0-E1C089A63262}" presName="compNode" presStyleCnt="0"/>
      <dgm:spPr/>
    </dgm:pt>
    <dgm:pt modelId="{9F995158-FF1E-4882-8906-474097A0602C}" type="pres">
      <dgm:prSet presAssocID="{64383D9C-A02E-4E27-B9D0-E1C089A63262}" presName="bgRect" presStyleLbl="bgShp" presStyleIdx="1" presStyleCnt="4" custLinFactNeighborX="-587" custLinFactNeighborY="17721"/>
      <dgm:spPr/>
    </dgm:pt>
    <dgm:pt modelId="{FD749714-0040-4289-B91D-3B76832A420A}" type="pres">
      <dgm:prSet presAssocID="{64383D9C-A02E-4E27-B9D0-E1C089A63262}" presName="iconRect" presStyleLbl="node1" presStyleIdx="1" presStyleCnt="4" custLinFactNeighborX="2840" custLinFactNeighborY="28404"/>
      <dgm:spPr>
        <a:blipFill rotWithShape="1">
          <a:blip xmlns:r="http://schemas.openxmlformats.org/officeDocument/2006/relationships" r:embed="rId2"/>
          <a:stretch>
            <a:fillRect/>
          </a:stretch>
        </a:blipFill>
        <a:ln>
          <a:noFill/>
        </a:ln>
      </dgm:spPr>
    </dgm:pt>
    <dgm:pt modelId="{E87196B6-6B8F-4D86-8512-379E35726603}" type="pres">
      <dgm:prSet presAssocID="{64383D9C-A02E-4E27-B9D0-E1C089A63262}" presName="spaceRect" presStyleCnt="0"/>
      <dgm:spPr/>
    </dgm:pt>
    <dgm:pt modelId="{25943273-5DAA-4202-8F02-9E8CB50C8E4B}" type="pres">
      <dgm:prSet presAssocID="{64383D9C-A02E-4E27-B9D0-E1C089A63262}" presName="parTx" presStyleLbl="revTx" presStyleIdx="1" presStyleCnt="4" custLinFactNeighborY="12936">
        <dgm:presLayoutVars>
          <dgm:chMax val="0"/>
          <dgm:chPref val="0"/>
        </dgm:presLayoutVars>
      </dgm:prSet>
      <dgm:spPr/>
    </dgm:pt>
    <dgm:pt modelId="{038CE387-126B-4162-B8EB-528B6F5D3FC9}" type="pres">
      <dgm:prSet presAssocID="{93EF13BA-EFF2-417E-9F6D-88A92B109DCA}" presName="sibTrans" presStyleCnt="0"/>
      <dgm:spPr/>
    </dgm:pt>
    <dgm:pt modelId="{3A725E04-EF9C-43D9-B853-833FFB7ABD74}" type="pres">
      <dgm:prSet presAssocID="{E5BCA856-4650-47D2-A798-8F91BAC527E4}" presName="compNode" presStyleCnt="0"/>
      <dgm:spPr/>
    </dgm:pt>
    <dgm:pt modelId="{F528234D-757A-4958-B2C4-E033EC1B8FC8}" type="pres">
      <dgm:prSet presAssocID="{E5BCA856-4650-47D2-A798-8F91BAC527E4}" presName="bgRect" presStyleLbl="bgShp" presStyleIdx="2" presStyleCnt="4"/>
      <dgm:spPr/>
    </dgm:pt>
    <dgm:pt modelId="{7F81FBE6-121E-4E1F-8133-30B60BF3AB2C}" type="pres">
      <dgm:prSet presAssocID="{E5BCA856-4650-47D2-A798-8F91BAC527E4}" presName="iconRect" presStyleLbl="node1" presStyleIdx="2" presStyleCnt="4"/>
      <dgm:spPr>
        <a:blipFill rotWithShape="1">
          <a:blip xmlns:r="http://schemas.openxmlformats.org/officeDocument/2006/relationships" r:embed="rId3"/>
          <a:stretch>
            <a:fillRect/>
          </a:stretch>
        </a:blipFill>
        <a:ln>
          <a:noFill/>
        </a:ln>
      </dgm:spPr>
    </dgm:pt>
    <dgm:pt modelId="{01FFEACB-6FC5-49F1-89F5-E1346056E19D}" type="pres">
      <dgm:prSet presAssocID="{E5BCA856-4650-47D2-A798-8F91BAC527E4}" presName="spaceRect" presStyleCnt="0"/>
      <dgm:spPr/>
    </dgm:pt>
    <dgm:pt modelId="{489703D9-C001-44C4-9FE1-5C786F80A4E0}" type="pres">
      <dgm:prSet presAssocID="{E5BCA856-4650-47D2-A798-8F91BAC527E4}" presName="parTx" presStyleLbl="revTx" presStyleIdx="2" presStyleCnt="4">
        <dgm:presLayoutVars>
          <dgm:chMax val="0"/>
          <dgm:chPref val="0"/>
        </dgm:presLayoutVars>
      </dgm:prSet>
      <dgm:spPr/>
    </dgm:pt>
    <dgm:pt modelId="{8B9CE436-EFA5-4651-9B2A-76101A5083B4}" type="pres">
      <dgm:prSet presAssocID="{DCFEE3F1-87F2-4316-9018-ED29D3CE03F3}" presName="sibTrans" presStyleCnt="0"/>
      <dgm:spPr/>
    </dgm:pt>
    <dgm:pt modelId="{7DB7680E-86A4-41CD-B4FE-9FEC0104DA4B}" type="pres">
      <dgm:prSet presAssocID="{E2C9FC46-B87A-49BB-9CB7-0ABBEE6FE3DC}" presName="compNode" presStyleCnt="0"/>
      <dgm:spPr/>
    </dgm:pt>
    <dgm:pt modelId="{D87AFB5D-C4A9-4115-9DA8-6A85BAC54462}" type="pres">
      <dgm:prSet presAssocID="{E2C9FC46-B87A-49BB-9CB7-0ABBEE6FE3DC}" presName="bgRect" presStyleLbl="bgShp" presStyleIdx="3" presStyleCnt="4" custLinFactNeighborY="-19044"/>
      <dgm:spPr/>
    </dgm:pt>
    <dgm:pt modelId="{288E7D68-A6BC-4436-9999-29E32242E9D1}" type="pres">
      <dgm:prSet presAssocID="{E2C9FC46-B87A-49BB-9CB7-0ABBEE6FE3DC}" presName="iconRect" presStyleLbl="node1" presStyleIdx="3" presStyleCnt="4" custLinFactNeighborY="-2780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onnections"/>
        </a:ext>
      </dgm:extLst>
    </dgm:pt>
    <dgm:pt modelId="{198A0434-AD8D-42BB-A483-C9D4C8BDA4EB}" type="pres">
      <dgm:prSet presAssocID="{E2C9FC46-B87A-49BB-9CB7-0ABBEE6FE3DC}" presName="spaceRect" presStyleCnt="0"/>
      <dgm:spPr/>
    </dgm:pt>
    <dgm:pt modelId="{DBC584B3-7B75-4EF2-9E55-E5B82F2A4628}" type="pres">
      <dgm:prSet presAssocID="{E2C9FC46-B87A-49BB-9CB7-0ABBEE6FE3DC}" presName="parTx" presStyleLbl="revTx" presStyleIdx="3" presStyleCnt="4" custLinFactNeighborX="-160" custLinFactNeighborY="-17446">
        <dgm:presLayoutVars>
          <dgm:chMax val="0"/>
          <dgm:chPref val="0"/>
        </dgm:presLayoutVars>
      </dgm:prSet>
      <dgm:spPr/>
    </dgm:pt>
  </dgm:ptLst>
  <dgm:cxnLst>
    <dgm:cxn modelId="{3992EE0A-11E8-4330-952C-0D36A6D38566}" srcId="{C940FE9D-E84E-4C21-A824-047C7F5B0832}" destId="{64383D9C-A02E-4E27-B9D0-E1C089A63262}" srcOrd="1" destOrd="0" parTransId="{67AF130D-AC60-4E1D-8EC2-9D57F27DF674}" sibTransId="{93EF13BA-EFF2-417E-9F6D-88A92B109DCA}"/>
    <dgm:cxn modelId="{4EEC6531-B481-4B59-919F-3CE849B0DB59}" srcId="{C940FE9D-E84E-4C21-A824-047C7F5B0832}" destId="{E5BCA856-4650-47D2-A798-8F91BAC527E4}" srcOrd="2" destOrd="0" parTransId="{D1FAE762-9C65-46B8-BDBB-4A39A95782BB}" sibTransId="{DCFEE3F1-87F2-4316-9018-ED29D3CE03F3}"/>
    <dgm:cxn modelId="{EA9E5433-B6E0-4001-BE7C-64099AF5A8D2}" type="presOf" srcId="{C940FE9D-E84E-4C21-A824-047C7F5B0832}" destId="{79345378-0E69-45F8-B626-DBE3F445339F}" srcOrd="0" destOrd="0" presId="urn:microsoft.com/office/officeart/2018/2/layout/IconVerticalSolidList"/>
    <dgm:cxn modelId="{925C9E71-D649-4BE9-8EA6-47B60FC414F9}" srcId="{C940FE9D-E84E-4C21-A824-047C7F5B0832}" destId="{E97D2DD7-E482-47BD-88A1-0979A289A379}" srcOrd="0" destOrd="0" parTransId="{315C7295-D937-4500-BA90-CC130E5E3A88}" sibTransId="{76819890-F542-492F-98B6-929753875AB5}"/>
    <dgm:cxn modelId="{C55515A3-83F1-46D1-917F-1FC68DAF819D}" type="presOf" srcId="{E5BCA856-4650-47D2-A798-8F91BAC527E4}" destId="{489703D9-C001-44C4-9FE1-5C786F80A4E0}" srcOrd="0" destOrd="0" presId="urn:microsoft.com/office/officeart/2018/2/layout/IconVerticalSolidList"/>
    <dgm:cxn modelId="{070C3EA8-A815-4259-8BC3-EAE86306CE3A}" type="presOf" srcId="{64383D9C-A02E-4E27-B9D0-E1C089A63262}" destId="{25943273-5DAA-4202-8F02-9E8CB50C8E4B}" srcOrd="0" destOrd="0" presId="urn:microsoft.com/office/officeart/2018/2/layout/IconVerticalSolidList"/>
    <dgm:cxn modelId="{E6D59CB2-8851-4686-B7CA-EB90E839EEAA}" type="presOf" srcId="{E2C9FC46-B87A-49BB-9CB7-0ABBEE6FE3DC}" destId="{DBC584B3-7B75-4EF2-9E55-E5B82F2A4628}" srcOrd="0" destOrd="0" presId="urn:microsoft.com/office/officeart/2018/2/layout/IconVerticalSolidList"/>
    <dgm:cxn modelId="{B9E289D4-D12D-460B-A1AC-050FCC0A4FC8}" type="presOf" srcId="{E97D2DD7-E482-47BD-88A1-0979A289A379}" destId="{9AC39E25-8E6D-43DB-BDBE-F7457F5098C4}" srcOrd="0" destOrd="0" presId="urn:microsoft.com/office/officeart/2018/2/layout/IconVerticalSolidList"/>
    <dgm:cxn modelId="{AA9C18FA-4619-43F6-B206-15D2D520B554}" srcId="{C940FE9D-E84E-4C21-A824-047C7F5B0832}" destId="{E2C9FC46-B87A-49BB-9CB7-0ABBEE6FE3DC}" srcOrd="3" destOrd="0" parTransId="{3136D660-CA8A-4417-B57C-86AC9A6E578E}" sibTransId="{CA45D04B-0C8C-445C-A613-9998ACAD3140}"/>
    <dgm:cxn modelId="{F7EFA17E-8866-4382-8547-4543F414E463}" type="presParOf" srcId="{79345378-0E69-45F8-B626-DBE3F445339F}" destId="{00E28381-BE22-48A3-B95D-73468A9A41F9}" srcOrd="0" destOrd="0" presId="urn:microsoft.com/office/officeart/2018/2/layout/IconVerticalSolidList"/>
    <dgm:cxn modelId="{0A825182-31C3-4B6C-A02D-6FD71B5716F7}" type="presParOf" srcId="{00E28381-BE22-48A3-B95D-73468A9A41F9}" destId="{BD7AC4CC-C2CE-412B-BB40-9D3FC380F117}" srcOrd="0" destOrd="0" presId="urn:microsoft.com/office/officeart/2018/2/layout/IconVerticalSolidList"/>
    <dgm:cxn modelId="{64F25B58-0827-4529-A0A6-1BA4D93252DB}" type="presParOf" srcId="{00E28381-BE22-48A3-B95D-73468A9A41F9}" destId="{C06126FB-9493-4A5A-8F06-4B43D9DF186F}" srcOrd="1" destOrd="0" presId="urn:microsoft.com/office/officeart/2018/2/layout/IconVerticalSolidList"/>
    <dgm:cxn modelId="{B46EDFA8-FD63-4333-8C48-00B648327B47}" type="presParOf" srcId="{00E28381-BE22-48A3-B95D-73468A9A41F9}" destId="{EF53C0BD-1144-4F6F-9218-13A5D015465F}" srcOrd="2" destOrd="0" presId="urn:microsoft.com/office/officeart/2018/2/layout/IconVerticalSolidList"/>
    <dgm:cxn modelId="{EE675C07-DF69-4B15-8BAF-1DF75B55C809}" type="presParOf" srcId="{00E28381-BE22-48A3-B95D-73468A9A41F9}" destId="{9AC39E25-8E6D-43DB-BDBE-F7457F5098C4}" srcOrd="3" destOrd="0" presId="urn:microsoft.com/office/officeart/2018/2/layout/IconVerticalSolidList"/>
    <dgm:cxn modelId="{6B0B017B-1A6A-4525-9273-C4A071635B1A}" type="presParOf" srcId="{79345378-0E69-45F8-B626-DBE3F445339F}" destId="{0114E194-9264-4077-AB0D-38FCC6D15AD0}" srcOrd="1" destOrd="0" presId="urn:microsoft.com/office/officeart/2018/2/layout/IconVerticalSolidList"/>
    <dgm:cxn modelId="{8D5BD317-5F7F-4A20-96C0-D20DF9C78A34}" type="presParOf" srcId="{79345378-0E69-45F8-B626-DBE3F445339F}" destId="{60E795D7-4377-4654-B739-C29E14EB4B34}" srcOrd="2" destOrd="0" presId="urn:microsoft.com/office/officeart/2018/2/layout/IconVerticalSolidList"/>
    <dgm:cxn modelId="{1E69D168-4275-490A-85FA-6CC49A62E4AB}" type="presParOf" srcId="{60E795D7-4377-4654-B739-C29E14EB4B34}" destId="{9F995158-FF1E-4882-8906-474097A0602C}" srcOrd="0" destOrd="0" presId="urn:microsoft.com/office/officeart/2018/2/layout/IconVerticalSolidList"/>
    <dgm:cxn modelId="{4B7C29ED-94E2-4862-8545-2CBD78332C3B}" type="presParOf" srcId="{60E795D7-4377-4654-B739-C29E14EB4B34}" destId="{FD749714-0040-4289-B91D-3B76832A420A}" srcOrd="1" destOrd="0" presId="urn:microsoft.com/office/officeart/2018/2/layout/IconVerticalSolidList"/>
    <dgm:cxn modelId="{6AC52FA8-332C-4F91-95F4-571DB4CB1FF4}" type="presParOf" srcId="{60E795D7-4377-4654-B739-C29E14EB4B34}" destId="{E87196B6-6B8F-4D86-8512-379E35726603}" srcOrd="2" destOrd="0" presId="urn:microsoft.com/office/officeart/2018/2/layout/IconVerticalSolidList"/>
    <dgm:cxn modelId="{ABF3BE72-6FA4-4E6B-914B-5E9A32EE2F99}" type="presParOf" srcId="{60E795D7-4377-4654-B739-C29E14EB4B34}" destId="{25943273-5DAA-4202-8F02-9E8CB50C8E4B}" srcOrd="3" destOrd="0" presId="urn:microsoft.com/office/officeart/2018/2/layout/IconVerticalSolidList"/>
    <dgm:cxn modelId="{C1CF5FB1-5500-4EA3-9982-B96BC83B6F4E}" type="presParOf" srcId="{79345378-0E69-45F8-B626-DBE3F445339F}" destId="{038CE387-126B-4162-B8EB-528B6F5D3FC9}" srcOrd="3" destOrd="0" presId="urn:microsoft.com/office/officeart/2018/2/layout/IconVerticalSolidList"/>
    <dgm:cxn modelId="{77157C14-2F81-411C-B247-8B63A09AB1F7}" type="presParOf" srcId="{79345378-0E69-45F8-B626-DBE3F445339F}" destId="{3A725E04-EF9C-43D9-B853-833FFB7ABD74}" srcOrd="4" destOrd="0" presId="urn:microsoft.com/office/officeart/2018/2/layout/IconVerticalSolidList"/>
    <dgm:cxn modelId="{167ED348-79B7-468A-8BB9-4D4B2AD380F4}" type="presParOf" srcId="{3A725E04-EF9C-43D9-B853-833FFB7ABD74}" destId="{F528234D-757A-4958-B2C4-E033EC1B8FC8}" srcOrd="0" destOrd="0" presId="urn:microsoft.com/office/officeart/2018/2/layout/IconVerticalSolidList"/>
    <dgm:cxn modelId="{FB527A84-2B30-4F31-97F3-F2CDAB8FBB97}" type="presParOf" srcId="{3A725E04-EF9C-43D9-B853-833FFB7ABD74}" destId="{7F81FBE6-121E-4E1F-8133-30B60BF3AB2C}" srcOrd="1" destOrd="0" presId="urn:microsoft.com/office/officeart/2018/2/layout/IconVerticalSolidList"/>
    <dgm:cxn modelId="{29FBCB3D-4A53-48FA-864C-07FF4ED29226}" type="presParOf" srcId="{3A725E04-EF9C-43D9-B853-833FFB7ABD74}" destId="{01FFEACB-6FC5-49F1-89F5-E1346056E19D}" srcOrd="2" destOrd="0" presId="urn:microsoft.com/office/officeart/2018/2/layout/IconVerticalSolidList"/>
    <dgm:cxn modelId="{4409CC68-00C6-41AA-8A69-721031C1F490}" type="presParOf" srcId="{3A725E04-EF9C-43D9-B853-833FFB7ABD74}" destId="{489703D9-C001-44C4-9FE1-5C786F80A4E0}" srcOrd="3" destOrd="0" presId="urn:microsoft.com/office/officeart/2018/2/layout/IconVerticalSolidList"/>
    <dgm:cxn modelId="{C99AD2A0-DF53-4F53-BFC3-4D684C7A1B73}" type="presParOf" srcId="{79345378-0E69-45F8-B626-DBE3F445339F}" destId="{8B9CE436-EFA5-4651-9B2A-76101A5083B4}" srcOrd="5" destOrd="0" presId="urn:microsoft.com/office/officeart/2018/2/layout/IconVerticalSolidList"/>
    <dgm:cxn modelId="{8E05A599-1082-494E-8F41-53D1F26ED1DC}" type="presParOf" srcId="{79345378-0E69-45F8-B626-DBE3F445339F}" destId="{7DB7680E-86A4-41CD-B4FE-9FEC0104DA4B}" srcOrd="6" destOrd="0" presId="urn:microsoft.com/office/officeart/2018/2/layout/IconVerticalSolidList"/>
    <dgm:cxn modelId="{E0AEBFC2-9105-44DD-BF6A-46E91CF1B001}" type="presParOf" srcId="{7DB7680E-86A4-41CD-B4FE-9FEC0104DA4B}" destId="{D87AFB5D-C4A9-4115-9DA8-6A85BAC54462}" srcOrd="0" destOrd="0" presId="urn:microsoft.com/office/officeart/2018/2/layout/IconVerticalSolidList"/>
    <dgm:cxn modelId="{EEF9B102-6492-4C45-AD4C-610E0B9B6B11}" type="presParOf" srcId="{7DB7680E-86A4-41CD-B4FE-9FEC0104DA4B}" destId="{288E7D68-A6BC-4436-9999-29E32242E9D1}" srcOrd="1" destOrd="0" presId="urn:microsoft.com/office/officeart/2018/2/layout/IconVerticalSolidList"/>
    <dgm:cxn modelId="{B8C9082D-1919-442F-9F1C-1E71528C8D95}" type="presParOf" srcId="{7DB7680E-86A4-41CD-B4FE-9FEC0104DA4B}" destId="{198A0434-AD8D-42BB-A483-C9D4C8BDA4EB}" srcOrd="2" destOrd="0" presId="urn:microsoft.com/office/officeart/2018/2/layout/IconVerticalSolidList"/>
    <dgm:cxn modelId="{5802CE08-919F-45ED-858A-25C1EFC6DA1A}" type="presParOf" srcId="{7DB7680E-86A4-41CD-B4FE-9FEC0104DA4B}" destId="{DBC584B3-7B75-4EF2-9E55-E5B82F2A46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40FE9D-E84E-4C21-A824-047C7F5B08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97D2DD7-E482-47BD-88A1-0979A289A379}">
      <dgm:prSet/>
      <dgm:spPr/>
      <dgm:t>
        <a:bodyPr/>
        <a:lstStyle/>
        <a:p>
          <a:pPr>
            <a:lnSpc>
              <a:spcPct val="100000"/>
            </a:lnSpc>
          </a:pPr>
          <a:r>
            <a:rPr lang="en-US" dirty="0"/>
            <a:t>The importance of diversity and inclusion in clinical research</a:t>
          </a:r>
        </a:p>
      </dgm:t>
    </dgm:pt>
    <dgm:pt modelId="{315C7295-D937-4500-BA90-CC130E5E3A88}" type="parTrans" cxnId="{925C9E71-D649-4BE9-8EA6-47B60FC414F9}">
      <dgm:prSet/>
      <dgm:spPr/>
      <dgm:t>
        <a:bodyPr/>
        <a:lstStyle/>
        <a:p>
          <a:endParaRPr lang="en-US"/>
        </a:p>
      </dgm:t>
    </dgm:pt>
    <dgm:pt modelId="{76819890-F542-492F-98B6-929753875AB5}" type="sibTrans" cxnId="{925C9E71-D649-4BE9-8EA6-47B60FC414F9}">
      <dgm:prSet/>
      <dgm:spPr/>
      <dgm:t>
        <a:bodyPr/>
        <a:lstStyle/>
        <a:p>
          <a:endParaRPr lang="en-US"/>
        </a:p>
      </dgm:t>
    </dgm:pt>
    <dgm:pt modelId="{64383D9C-A02E-4E27-B9D0-E1C089A63262}">
      <dgm:prSet/>
      <dgm:spPr/>
      <dgm:t>
        <a:bodyPr/>
        <a:lstStyle/>
        <a:p>
          <a:pPr>
            <a:lnSpc>
              <a:spcPct val="100000"/>
            </a:lnSpc>
          </a:pPr>
          <a:r>
            <a:rPr lang="en-US" dirty="0"/>
            <a:t>Barriers to clinical trial participation for historically underrepresented groups</a:t>
          </a:r>
        </a:p>
      </dgm:t>
    </dgm:pt>
    <dgm:pt modelId="{67AF130D-AC60-4E1D-8EC2-9D57F27DF674}" type="parTrans" cxnId="{3992EE0A-11E8-4330-952C-0D36A6D38566}">
      <dgm:prSet/>
      <dgm:spPr/>
      <dgm:t>
        <a:bodyPr/>
        <a:lstStyle/>
        <a:p>
          <a:endParaRPr lang="en-US"/>
        </a:p>
      </dgm:t>
    </dgm:pt>
    <dgm:pt modelId="{93EF13BA-EFF2-417E-9F6D-88A92B109DCA}" type="sibTrans" cxnId="{3992EE0A-11E8-4330-952C-0D36A6D38566}">
      <dgm:prSet/>
      <dgm:spPr/>
      <dgm:t>
        <a:bodyPr/>
        <a:lstStyle/>
        <a:p>
          <a:endParaRPr lang="en-US"/>
        </a:p>
      </dgm:t>
    </dgm:pt>
    <dgm:pt modelId="{E5BCA856-4650-47D2-A798-8F91BAC527E4}">
      <dgm:prSet/>
      <dgm:spPr/>
      <dgm:t>
        <a:bodyPr/>
        <a:lstStyle/>
        <a:p>
          <a:pPr>
            <a:lnSpc>
              <a:spcPct val="100000"/>
            </a:lnSpc>
          </a:pPr>
          <a:r>
            <a:rPr lang="en-US" dirty="0"/>
            <a:t>Potential solutions for improving clinical trial diversity, including community engagement</a:t>
          </a:r>
        </a:p>
      </dgm:t>
    </dgm:pt>
    <dgm:pt modelId="{D1FAE762-9C65-46B8-BDBB-4A39A95782BB}" type="parTrans" cxnId="{4EEC6531-B481-4B59-919F-3CE849B0DB59}">
      <dgm:prSet/>
      <dgm:spPr/>
      <dgm:t>
        <a:bodyPr/>
        <a:lstStyle/>
        <a:p>
          <a:endParaRPr lang="en-US"/>
        </a:p>
      </dgm:t>
    </dgm:pt>
    <dgm:pt modelId="{DCFEE3F1-87F2-4316-9018-ED29D3CE03F3}" type="sibTrans" cxnId="{4EEC6531-B481-4B59-919F-3CE849B0DB59}">
      <dgm:prSet/>
      <dgm:spPr/>
      <dgm:t>
        <a:bodyPr/>
        <a:lstStyle/>
        <a:p>
          <a:endParaRPr lang="en-US"/>
        </a:p>
      </dgm:t>
    </dgm:pt>
    <dgm:pt modelId="{E2C9FC46-B87A-49BB-9CB7-0ABBEE6FE3DC}">
      <dgm:prSet/>
      <dgm:spPr/>
      <dgm:t>
        <a:bodyPr/>
        <a:lstStyle/>
        <a:p>
          <a:pPr>
            <a:lnSpc>
              <a:spcPct val="100000"/>
            </a:lnSpc>
          </a:pPr>
          <a:r>
            <a:rPr lang="en-US" dirty="0"/>
            <a:t>The importance of diversity in the scientific workforce</a:t>
          </a:r>
        </a:p>
      </dgm:t>
    </dgm:pt>
    <dgm:pt modelId="{3136D660-CA8A-4417-B57C-86AC9A6E578E}" type="parTrans" cxnId="{AA9C18FA-4619-43F6-B206-15D2D520B554}">
      <dgm:prSet/>
      <dgm:spPr/>
      <dgm:t>
        <a:bodyPr/>
        <a:lstStyle/>
        <a:p>
          <a:endParaRPr lang="en-US"/>
        </a:p>
      </dgm:t>
    </dgm:pt>
    <dgm:pt modelId="{CA45D04B-0C8C-445C-A613-9998ACAD3140}" type="sibTrans" cxnId="{AA9C18FA-4619-43F6-B206-15D2D520B554}">
      <dgm:prSet/>
      <dgm:spPr/>
      <dgm:t>
        <a:bodyPr/>
        <a:lstStyle/>
        <a:p>
          <a:endParaRPr lang="en-US"/>
        </a:p>
      </dgm:t>
    </dgm:pt>
    <dgm:pt modelId="{79345378-0E69-45F8-B626-DBE3F445339F}" type="pres">
      <dgm:prSet presAssocID="{C940FE9D-E84E-4C21-A824-047C7F5B0832}" presName="root" presStyleCnt="0">
        <dgm:presLayoutVars>
          <dgm:dir/>
          <dgm:resizeHandles val="exact"/>
        </dgm:presLayoutVars>
      </dgm:prSet>
      <dgm:spPr/>
    </dgm:pt>
    <dgm:pt modelId="{00E28381-BE22-48A3-B95D-73468A9A41F9}" type="pres">
      <dgm:prSet presAssocID="{E97D2DD7-E482-47BD-88A1-0979A289A379}" presName="compNode" presStyleCnt="0"/>
      <dgm:spPr/>
    </dgm:pt>
    <dgm:pt modelId="{BD7AC4CC-C2CE-412B-BB40-9D3FC380F117}" type="pres">
      <dgm:prSet presAssocID="{E97D2DD7-E482-47BD-88A1-0979A289A379}" presName="bgRect" presStyleLbl="bgShp" presStyleIdx="0" presStyleCnt="4" custLinFactNeighborY="32935"/>
      <dgm:spPr>
        <a:solidFill>
          <a:schemeClr val="accent2">
            <a:lumMod val="20000"/>
            <a:lumOff val="80000"/>
          </a:schemeClr>
        </a:solidFill>
      </dgm:spPr>
    </dgm:pt>
    <dgm:pt modelId="{C06126FB-9493-4A5A-8F06-4B43D9DF186F}" type="pres">
      <dgm:prSet presAssocID="{E97D2DD7-E482-47BD-88A1-0979A289A379}" presName="iconRect" presStyleLbl="node1" presStyleIdx="0" presStyleCnt="4" custLinFactNeighborX="2138" custLinFactNeighborY="70574"/>
      <dgm:spPr>
        <a:blipFill rotWithShape="1">
          <a:blip xmlns:r="http://schemas.openxmlformats.org/officeDocument/2006/relationships" r:embed="rId1"/>
          <a:stretch>
            <a:fillRect/>
          </a:stretch>
        </a:blipFill>
        <a:ln>
          <a:noFill/>
        </a:ln>
      </dgm:spPr>
    </dgm:pt>
    <dgm:pt modelId="{EF53C0BD-1144-4F6F-9218-13A5D015465F}" type="pres">
      <dgm:prSet presAssocID="{E97D2DD7-E482-47BD-88A1-0979A289A379}" presName="spaceRect" presStyleCnt="0"/>
      <dgm:spPr/>
    </dgm:pt>
    <dgm:pt modelId="{9AC39E25-8E6D-43DB-BDBE-F7457F5098C4}" type="pres">
      <dgm:prSet presAssocID="{E97D2DD7-E482-47BD-88A1-0979A289A379}" presName="parTx" presStyleLbl="revTx" presStyleIdx="0" presStyleCnt="4" custLinFactNeighborX="-296" custLinFactNeighborY="30582">
        <dgm:presLayoutVars>
          <dgm:chMax val="0"/>
          <dgm:chPref val="0"/>
        </dgm:presLayoutVars>
      </dgm:prSet>
      <dgm:spPr/>
    </dgm:pt>
    <dgm:pt modelId="{0114E194-9264-4077-AB0D-38FCC6D15AD0}" type="pres">
      <dgm:prSet presAssocID="{76819890-F542-492F-98B6-929753875AB5}" presName="sibTrans" presStyleCnt="0"/>
      <dgm:spPr/>
    </dgm:pt>
    <dgm:pt modelId="{60E795D7-4377-4654-B739-C29E14EB4B34}" type="pres">
      <dgm:prSet presAssocID="{64383D9C-A02E-4E27-B9D0-E1C089A63262}" presName="compNode" presStyleCnt="0"/>
      <dgm:spPr/>
    </dgm:pt>
    <dgm:pt modelId="{9F995158-FF1E-4882-8906-474097A0602C}" type="pres">
      <dgm:prSet presAssocID="{64383D9C-A02E-4E27-B9D0-E1C089A63262}" presName="bgRect" presStyleLbl="bgShp" presStyleIdx="1" presStyleCnt="4" custLinFactNeighborX="-587" custLinFactNeighborY="17721"/>
      <dgm:spPr>
        <a:solidFill>
          <a:schemeClr val="accent5">
            <a:lumMod val="40000"/>
            <a:lumOff val="60000"/>
          </a:schemeClr>
        </a:solidFill>
      </dgm:spPr>
    </dgm:pt>
    <dgm:pt modelId="{FD749714-0040-4289-B91D-3B76832A420A}" type="pres">
      <dgm:prSet presAssocID="{64383D9C-A02E-4E27-B9D0-E1C089A63262}" presName="iconRect" presStyleLbl="node1" presStyleIdx="1" presStyleCnt="4" custLinFactNeighborX="2840" custLinFactNeighborY="28404"/>
      <dgm:spPr>
        <a:blipFill rotWithShape="1">
          <a:blip xmlns:r="http://schemas.openxmlformats.org/officeDocument/2006/relationships" r:embed="rId2"/>
          <a:stretch>
            <a:fillRect/>
          </a:stretch>
        </a:blipFill>
        <a:ln>
          <a:noFill/>
        </a:ln>
      </dgm:spPr>
    </dgm:pt>
    <dgm:pt modelId="{E87196B6-6B8F-4D86-8512-379E35726603}" type="pres">
      <dgm:prSet presAssocID="{64383D9C-A02E-4E27-B9D0-E1C089A63262}" presName="spaceRect" presStyleCnt="0"/>
      <dgm:spPr/>
    </dgm:pt>
    <dgm:pt modelId="{25943273-5DAA-4202-8F02-9E8CB50C8E4B}" type="pres">
      <dgm:prSet presAssocID="{64383D9C-A02E-4E27-B9D0-E1C089A63262}" presName="parTx" presStyleLbl="revTx" presStyleIdx="1" presStyleCnt="4" custLinFactNeighborY="12936">
        <dgm:presLayoutVars>
          <dgm:chMax val="0"/>
          <dgm:chPref val="0"/>
        </dgm:presLayoutVars>
      </dgm:prSet>
      <dgm:spPr/>
    </dgm:pt>
    <dgm:pt modelId="{038CE387-126B-4162-B8EB-528B6F5D3FC9}" type="pres">
      <dgm:prSet presAssocID="{93EF13BA-EFF2-417E-9F6D-88A92B109DCA}" presName="sibTrans" presStyleCnt="0"/>
      <dgm:spPr/>
    </dgm:pt>
    <dgm:pt modelId="{3A725E04-EF9C-43D9-B853-833FFB7ABD74}" type="pres">
      <dgm:prSet presAssocID="{E5BCA856-4650-47D2-A798-8F91BAC527E4}" presName="compNode" presStyleCnt="0"/>
      <dgm:spPr/>
    </dgm:pt>
    <dgm:pt modelId="{F528234D-757A-4958-B2C4-E033EC1B8FC8}" type="pres">
      <dgm:prSet presAssocID="{E5BCA856-4650-47D2-A798-8F91BAC527E4}" presName="bgRect" presStyleLbl="bgShp" presStyleIdx="2" presStyleCnt="4"/>
      <dgm:spPr/>
    </dgm:pt>
    <dgm:pt modelId="{7F81FBE6-121E-4E1F-8133-30B60BF3AB2C}" type="pres">
      <dgm:prSet presAssocID="{E5BCA856-4650-47D2-A798-8F91BAC527E4}" presName="iconRect" presStyleLbl="node1" presStyleIdx="2" presStyleCnt="4"/>
      <dgm:spPr>
        <a:blipFill rotWithShape="1">
          <a:blip xmlns:r="http://schemas.openxmlformats.org/officeDocument/2006/relationships" r:embed="rId3"/>
          <a:stretch>
            <a:fillRect/>
          </a:stretch>
        </a:blipFill>
        <a:ln>
          <a:noFill/>
        </a:ln>
      </dgm:spPr>
    </dgm:pt>
    <dgm:pt modelId="{01FFEACB-6FC5-49F1-89F5-E1346056E19D}" type="pres">
      <dgm:prSet presAssocID="{E5BCA856-4650-47D2-A798-8F91BAC527E4}" presName="spaceRect" presStyleCnt="0"/>
      <dgm:spPr/>
    </dgm:pt>
    <dgm:pt modelId="{489703D9-C001-44C4-9FE1-5C786F80A4E0}" type="pres">
      <dgm:prSet presAssocID="{E5BCA856-4650-47D2-A798-8F91BAC527E4}" presName="parTx" presStyleLbl="revTx" presStyleIdx="2" presStyleCnt="4">
        <dgm:presLayoutVars>
          <dgm:chMax val="0"/>
          <dgm:chPref val="0"/>
        </dgm:presLayoutVars>
      </dgm:prSet>
      <dgm:spPr/>
    </dgm:pt>
    <dgm:pt modelId="{8B9CE436-EFA5-4651-9B2A-76101A5083B4}" type="pres">
      <dgm:prSet presAssocID="{DCFEE3F1-87F2-4316-9018-ED29D3CE03F3}" presName="sibTrans" presStyleCnt="0"/>
      <dgm:spPr/>
    </dgm:pt>
    <dgm:pt modelId="{7DB7680E-86A4-41CD-B4FE-9FEC0104DA4B}" type="pres">
      <dgm:prSet presAssocID="{E2C9FC46-B87A-49BB-9CB7-0ABBEE6FE3DC}" presName="compNode" presStyleCnt="0"/>
      <dgm:spPr/>
    </dgm:pt>
    <dgm:pt modelId="{D87AFB5D-C4A9-4115-9DA8-6A85BAC54462}" type="pres">
      <dgm:prSet presAssocID="{E2C9FC46-B87A-49BB-9CB7-0ABBEE6FE3DC}" presName="bgRect" presStyleLbl="bgShp" presStyleIdx="3" presStyleCnt="4" custLinFactNeighborY="-19044"/>
      <dgm:spPr/>
    </dgm:pt>
    <dgm:pt modelId="{288E7D68-A6BC-4436-9999-29E32242E9D1}" type="pres">
      <dgm:prSet presAssocID="{E2C9FC46-B87A-49BB-9CB7-0ABBEE6FE3DC}" presName="iconRect" presStyleLbl="node1" presStyleIdx="3" presStyleCnt="4" custLinFactNeighborY="-2780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onnections"/>
        </a:ext>
      </dgm:extLst>
    </dgm:pt>
    <dgm:pt modelId="{198A0434-AD8D-42BB-A483-C9D4C8BDA4EB}" type="pres">
      <dgm:prSet presAssocID="{E2C9FC46-B87A-49BB-9CB7-0ABBEE6FE3DC}" presName="spaceRect" presStyleCnt="0"/>
      <dgm:spPr/>
    </dgm:pt>
    <dgm:pt modelId="{DBC584B3-7B75-4EF2-9E55-E5B82F2A4628}" type="pres">
      <dgm:prSet presAssocID="{E2C9FC46-B87A-49BB-9CB7-0ABBEE6FE3DC}" presName="parTx" presStyleLbl="revTx" presStyleIdx="3" presStyleCnt="4" custLinFactNeighborX="-160" custLinFactNeighborY="-17446">
        <dgm:presLayoutVars>
          <dgm:chMax val="0"/>
          <dgm:chPref val="0"/>
        </dgm:presLayoutVars>
      </dgm:prSet>
      <dgm:spPr/>
    </dgm:pt>
  </dgm:ptLst>
  <dgm:cxnLst>
    <dgm:cxn modelId="{3992EE0A-11E8-4330-952C-0D36A6D38566}" srcId="{C940FE9D-E84E-4C21-A824-047C7F5B0832}" destId="{64383D9C-A02E-4E27-B9D0-E1C089A63262}" srcOrd="1" destOrd="0" parTransId="{67AF130D-AC60-4E1D-8EC2-9D57F27DF674}" sibTransId="{93EF13BA-EFF2-417E-9F6D-88A92B109DCA}"/>
    <dgm:cxn modelId="{4EEC6531-B481-4B59-919F-3CE849B0DB59}" srcId="{C940FE9D-E84E-4C21-A824-047C7F5B0832}" destId="{E5BCA856-4650-47D2-A798-8F91BAC527E4}" srcOrd="2" destOrd="0" parTransId="{D1FAE762-9C65-46B8-BDBB-4A39A95782BB}" sibTransId="{DCFEE3F1-87F2-4316-9018-ED29D3CE03F3}"/>
    <dgm:cxn modelId="{EA9E5433-B6E0-4001-BE7C-64099AF5A8D2}" type="presOf" srcId="{C940FE9D-E84E-4C21-A824-047C7F5B0832}" destId="{79345378-0E69-45F8-B626-DBE3F445339F}" srcOrd="0" destOrd="0" presId="urn:microsoft.com/office/officeart/2018/2/layout/IconVerticalSolidList"/>
    <dgm:cxn modelId="{925C9E71-D649-4BE9-8EA6-47B60FC414F9}" srcId="{C940FE9D-E84E-4C21-A824-047C7F5B0832}" destId="{E97D2DD7-E482-47BD-88A1-0979A289A379}" srcOrd="0" destOrd="0" parTransId="{315C7295-D937-4500-BA90-CC130E5E3A88}" sibTransId="{76819890-F542-492F-98B6-929753875AB5}"/>
    <dgm:cxn modelId="{C55515A3-83F1-46D1-917F-1FC68DAF819D}" type="presOf" srcId="{E5BCA856-4650-47D2-A798-8F91BAC527E4}" destId="{489703D9-C001-44C4-9FE1-5C786F80A4E0}" srcOrd="0" destOrd="0" presId="urn:microsoft.com/office/officeart/2018/2/layout/IconVerticalSolidList"/>
    <dgm:cxn modelId="{070C3EA8-A815-4259-8BC3-EAE86306CE3A}" type="presOf" srcId="{64383D9C-A02E-4E27-B9D0-E1C089A63262}" destId="{25943273-5DAA-4202-8F02-9E8CB50C8E4B}" srcOrd="0" destOrd="0" presId="urn:microsoft.com/office/officeart/2018/2/layout/IconVerticalSolidList"/>
    <dgm:cxn modelId="{E6D59CB2-8851-4686-B7CA-EB90E839EEAA}" type="presOf" srcId="{E2C9FC46-B87A-49BB-9CB7-0ABBEE6FE3DC}" destId="{DBC584B3-7B75-4EF2-9E55-E5B82F2A4628}" srcOrd="0" destOrd="0" presId="urn:microsoft.com/office/officeart/2018/2/layout/IconVerticalSolidList"/>
    <dgm:cxn modelId="{B9E289D4-D12D-460B-A1AC-050FCC0A4FC8}" type="presOf" srcId="{E97D2DD7-E482-47BD-88A1-0979A289A379}" destId="{9AC39E25-8E6D-43DB-BDBE-F7457F5098C4}" srcOrd="0" destOrd="0" presId="urn:microsoft.com/office/officeart/2018/2/layout/IconVerticalSolidList"/>
    <dgm:cxn modelId="{AA9C18FA-4619-43F6-B206-15D2D520B554}" srcId="{C940FE9D-E84E-4C21-A824-047C7F5B0832}" destId="{E2C9FC46-B87A-49BB-9CB7-0ABBEE6FE3DC}" srcOrd="3" destOrd="0" parTransId="{3136D660-CA8A-4417-B57C-86AC9A6E578E}" sibTransId="{CA45D04B-0C8C-445C-A613-9998ACAD3140}"/>
    <dgm:cxn modelId="{F7EFA17E-8866-4382-8547-4543F414E463}" type="presParOf" srcId="{79345378-0E69-45F8-B626-DBE3F445339F}" destId="{00E28381-BE22-48A3-B95D-73468A9A41F9}" srcOrd="0" destOrd="0" presId="urn:microsoft.com/office/officeart/2018/2/layout/IconVerticalSolidList"/>
    <dgm:cxn modelId="{0A825182-31C3-4B6C-A02D-6FD71B5716F7}" type="presParOf" srcId="{00E28381-BE22-48A3-B95D-73468A9A41F9}" destId="{BD7AC4CC-C2CE-412B-BB40-9D3FC380F117}" srcOrd="0" destOrd="0" presId="urn:microsoft.com/office/officeart/2018/2/layout/IconVerticalSolidList"/>
    <dgm:cxn modelId="{64F25B58-0827-4529-A0A6-1BA4D93252DB}" type="presParOf" srcId="{00E28381-BE22-48A3-B95D-73468A9A41F9}" destId="{C06126FB-9493-4A5A-8F06-4B43D9DF186F}" srcOrd="1" destOrd="0" presId="urn:microsoft.com/office/officeart/2018/2/layout/IconVerticalSolidList"/>
    <dgm:cxn modelId="{B46EDFA8-FD63-4333-8C48-00B648327B47}" type="presParOf" srcId="{00E28381-BE22-48A3-B95D-73468A9A41F9}" destId="{EF53C0BD-1144-4F6F-9218-13A5D015465F}" srcOrd="2" destOrd="0" presId="urn:microsoft.com/office/officeart/2018/2/layout/IconVerticalSolidList"/>
    <dgm:cxn modelId="{EE675C07-DF69-4B15-8BAF-1DF75B55C809}" type="presParOf" srcId="{00E28381-BE22-48A3-B95D-73468A9A41F9}" destId="{9AC39E25-8E6D-43DB-BDBE-F7457F5098C4}" srcOrd="3" destOrd="0" presId="urn:microsoft.com/office/officeart/2018/2/layout/IconVerticalSolidList"/>
    <dgm:cxn modelId="{6B0B017B-1A6A-4525-9273-C4A071635B1A}" type="presParOf" srcId="{79345378-0E69-45F8-B626-DBE3F445339F}" destId="{0114E194-9264-4077-AB0D-38FCC6D15AD0}" srcOrd="1" destOrd="0" presId="urn:microsoft.com/office/officeart/2018/2/layout/IconVerticalSolidList"/>
    <dgm:cxn modelId="{8D5BD317-5F7F-4A20-96C0-D20DF9C78A34}" type="presParOf" srcId="{79345378-0E69-45F8-B626-DBE3F445339F}" destId="{60E795D7-4377-4654-B739-C29E14EB4B34}" srcOrd="2" destOrd="0" presId="urn:microsoft.com/office/officeart/2018/2/layout/IconVerticalSolidList"/>
    <dgm:cxn modelId="{1E69D168-4275-490A-85FA-6CC49A62E4AB}" type="presParOf" srcId="{60E795D7-4377-4654-B739-C29E14EB4B34}" destId="{9F995158-FF1E-4882-8906-474097A0602C}" srcOrd="0" destOrd="0" presId="urn:microsoft.com/office/officeart/2018/2/layout/IconVerticalSolidList"/>
    <dgm:cxn modelId="{4B7C29ED-94E2-4862-8545-2CBD78332C3B}" type="presParOf" srcId="{60E795D7-4377-4654-B739-C29E14EB4B34}" destId="{FD749714-0040-4289-B91D-3B76832A420A}" srcOrd="1" destOrd="0" presId="urn:microsoft.com/office/officeart/2018/2/layout/IconVerticalSolidList"/>
    <dgm:cxn modelId="{6AC52FA8-332C-4F91-95F4-571DB4CB1FF4}" type="presParOf" srcId="{60E795D7-4377-4654-B739-C29E14EB4B34}" destId="{E87196B6-6B8F-4D86-8512-379E35726603}" srcOrd="2" destOrd="0" presId="urn:microsoft.com/office/officeart/2018/2/layout/IconVerticalSolidList"/>
    <dgm:cxn modelId="{ABF3BE72-6FA4-4E6B-914B-5E9A32EE2F99}" type="presParOf" srcId="{60E795D7-4377-4654-B739-C29E14EB4B34}" destId="{25943273-5DAA-4202-8F02-9E8CB50C8E4B}" srcOrd="3" destOrd="0" presId="urn:microsoft.com/office/officeart/2018/2/layout/IconVerticalSolidList"/>
    <dgm:cxn modelId="{C1CF5FB1-5500-4EA3-9982-B96BC83B6F4E}" type="presParOf" srcId="{79345378-0E69-45F8-B626-DBE3F445339F}" destId="{038CE387-126B-4162-B8EB-528B6F5D3FC9}" srcOrd="3" destOrd="0" presId="urn:microsoft.com/office/officeart/2018/2/layout/IconVerticalSolidList"/>
    <dgm:cxn modelId="{77157C14-2F81-411C-B247-8B63A09AB1F7}" type="presParOf" srcId="{79345378-0E69-45F8-B626-DBE3F445339F}" destId="{3A725E04-EF9C-43D9-B853-833FFB7ABD74}" srcOrd="4" destOrd="0" presId="urn:microsoft.com/office/officeart/2018/2/layout/IconVerticalSolidList"/>
    <dgm:cxn modelId="{167ED348-79B7-468A-8BB9-4D4B2AD380F4}" type="presParOf" srcId="{3A725E04-EF9C-43D9-B853-833FFB7ABD74}" destId="{F528234D-757A-4958-B2C4-E033EC1B8FC8}" srcOrd="0" destOrd="0" presId="urn:microsoft.com/office/officeart/2018/2/layout/IconVerticalSolidList"/>
    <dgm:cxn modelId="{FB527A84-2B30-4F31-97F3-F2CDAB8FBB97}" type="presParOf" srcId="{3A725E04-EF9C-43D9-B853-833FFB7ABD74}" destId="{7F81FBE6-121E-4E1F-8133-30B60BF3AB2C}" srcOrd="1" destOrd="0" presId="urn:microsoft.com/office/officeart/2018/2/layout/IconVerticalSolidList"/>
    <dgm:cxn modelId="{29FBCB3D-4A53-48FA-864C-07FF4ED29226}" type="presParOf" srcId="{3A725E04-EF9C-43D9-B853-833FFB7ABD74}" destId="{01FFEACB-6FC5-49F1-89F5-E1346056E19D}" srcOrd="2" destOrd="0" presId="urn:microsoft.com/office/officeart/2018/2/layout/IconVerticalSolidList"/>
    <dgm:cxn modelId="{4409CC68-00C6-41AA-8A69-721031C1F490}" type="presParOf" srcId="{3A725E04-EF9C-43D9-B853-833FFB7ABD74}" destId="{489703D9-C001-44C4-9FE1-5C786F80A4E0}" srcOrd="3" destOrd="0" presId="urn:microsoft.com/office/officeart/2018/2/layout/IconVerticalSolidList"/>
    <dgm:cxn modelId="{C99AD2A0-DF53-4F53-BFC3-4D684C7A1B73}" type="presParOf" srcId="{79345378-0E69-45F8-B626-DBE3F445339F}" destId="{8B9CE436-EFA5-4651-9B2A-76101A5083B4}" srcOrd="5" destOrd="0" presId="urn:microsoft.com/office/officeart/2018/2/layout/IconVerticalSolidList"/>
    <dgm:cxn modelId="{8E05A599-1082-494E-8F41-53D1F26ED1DC}" type="presParOf" srcId="{79345378-0E69-45F8-B626-DBE3F445339F}" destId="{7DB7680E-86A4-41CD-B4FE-9FEC0104DA4B}" srcOrd="6" destOrd="0" presId="urn:microsoft.com/office/officeart/2018/2/layout/IconVerticalSolidList"/>
    <dgm:cxn modelId="{E0AEBFC2-9105-44DD-BF6A-46E91CF1B001}" type="presParOf" srcId="{7DB7680E-86A4-41CD-B4FE-9FEC0104DA4B}" destId="{D87AFB5D-C4A9-4115-9DA8-6A85BAC54462}" srcOrd="0" destOrd="0" presId="urn:microsoft.com/office/officeart/2018/2/layout/IconVerticalSolidList"/>
    <dgm:cxn modelId="{EEF9B102-6492-4C45-AD4C-610E0B9B6B11}" type="presParOf" srcId="{7DB7680E-86A4-41CD-B4FE-9FEC0104DA4B}" destId="{288E7D68-A6BC-4436-9999-29E32242E9D1}" srcOrd="1" destOrd="0" presId="urn:microsoft.com/office/officeart/2018/2/layout/IconVerticalSolidList"/>
    <dgm:cxn modelId="{B8C9082D-1919-442F-9F1C-1E71528C8D95}" type="presParOf" srcId="{7DB7680E-86A4-41CD-B4FE-9FEC0104DA4B}" destId="{198A0434-AD8D-42BB-A483-C9D4C8BDA4EB}" srcOrd="2" destOrd="0" presId="urn:microsoft.com/office/officeart/2018/2/layout/IconVerticalSolidList"/>
    <dgm:cxn modelId="{5802CE08-919F-45ED-858A-25C1EFC6DA1A}" type="presParOf" srcId="{7DB7680E-86A4-41CD-B4FE-9FEC0104DA4B}" destId="{DBC584B3-7B75-4EF2-9E55-E5B82F2A46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40FE9D-E84E-4C21-A824-047C7F5B08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97D2DD7-E482-47BD-88A1-0979A289A379}">
      <dgm:prSet/>
      <dgm:spPr/>
      <dgm:t>
        <a:bodyPr/>
        <a:lstStyle/>
        <a:p>
          <a:pPr>
            <a:lnSpc>
              <a:spcPct val="100000"/>
            </a:lnSpc>
          </a:pPr>
          <a:r>
            <a:rPr lang="en-US" dirty="0"/>
            <a:t>The importance of diversity and inclusion in clinical research</a:t>
          </a:r>
        </a:p>
      </dgm:t>
    </dgm:pt>
    <dgm:pt modelId="{315C7295-D937-4500-BA90-CC130E5E3A88}" type="parTrans" cxnId="{925C9E71-D649-4BE9-8EA6-47B60FC414F9}">
      <dgm:prSet/>
      <dgm:spPr/>
      <dgm:t>
        <a:bodyPr/>
        <a:lstStyle/>
        <a:p>
          <a:endParaRPr lang="en-US"/>
        </a:p>
      </dgm:t>
    </dgm:pt>
    <dgm:pt modelId="{76819890-F542-492F-98B6-929753875AB5}" type="sibTrans" cxnId="{925C9E71-D649-4BE9-8EA6-47B60FC414F9}">
      <dgm:prSet/>
      <dgm:spPr/>
      <dgm:t>
        <a:bodyPr/>
        <a:lstStyle/>
        <a:p>
          <a:endParaRPr lang="en-US"/>
        </a:p>
      </dgm:t>
    </dgm:pt>
    <dgm:pt modelId="{64383D9C-A02E-4E27-B9D0-E1C089A63262}">
      <dgm:prSet/>
      <dgm:spPr/>
      <dgm:t>
        <a:bodyPr/>
        <a:lstStyle/>
        <a:p>
          <a:pPr>
            <a:lnSpc>
              <a:spcPct val="100000"/>
            </a:lnSpc>
          </a:pPr>
          <a:r>
            <a:rPr lang="en-US" dirty="0"/>
            <a:t>Barriers to clinical trial participation for historically underrepresented groups</a:t>
          </a:r>
        </a:p>
      </dgm:t>
    </dgm:pt>
    <dgm:pt modelId="{67AF130D-AC60-4E1D-8EC2-9D57F27DF674}" type="parTrans" cxnId="{3992EE0A-11E8-4330-952C-0D36A6D38566}">
      <dgm:prSet/>
      <dgm:spPr/>
      <dgm:t>
        <a:bodyPr/>
        <a:lstStyle/>
        <a:p>
          <a:endParaRPr lang="en-US"/>
        </a:p>
      </dgm:t>
    </dgm:pt>
    <dgm:pt modelId="{93EF13BA-EFF2-417E-9F6D-88A92B109DCA}" type="sibTrans" cxnId="{3992EE0A-11E8-4330-952C-0D36A6D38566}">
      <dgm:prSet/>
      <dgm:spPr/>
      <dgm:t>
        <a:bodyPr/>
        <a:lstStyle/>
        <a:p>
          <a:endParaRPr lang="en-US"/>
        </a:p>
      </dgm:t>
    </dgm:pt>
    <dgm:pt modelId="{E5BCA856-4650-47D2-A798-8F91BAC527E4}">
      <dgm:prSet/>
      <dgm:spPr/>
      <dgm:t>
        <a:bodyPr/>
        <a:lstStyle/>
        <a:p>
          <a:pPr>
            <a:lnSpc>
              <a:spcPct val="100000"/>
            </a:lnSpc>
          </a:pPr>
          <a:r>
            <a:rPr lang="en-US" dirty="0"/>
            <a:t>Potential solutions for improving clinical trial diversity, including community engagement</a:t>
          </a:r>
        </a:p>
      </dgm:t>
    </dgm:pt>
    <dgm:pt modelId="{D1FAE762-9C65-46B8-BDBB-4A39A95782BB}" type="parTrans" cxnId="{4EEC6531-B481-4B59-919F-3CE849B0DB59}">
      <dgm:prSet/>
      <dgm:spPr/>
      <dgm:t>
        <a:bodyPr/>
        <a:lstStyle/>
        <a:p>
          <a:endParaRPr lang="en-US"/>
        </a:p>
      </dgm:t>
    </dgm:pt>
    <dgm:pt modelId="{DCFEE3F1-87F2-4316-9018-ED29D3CE03F3}" type="sibTrans" cxnId="{4EEC6531-B481-4B59-919F-3CE849B0DB59}">
      <dgm:prSet/>
      <dgm:spPr/>
      <dgm:t>
        <a:bodyPr/>
        <a:lstStyle/>
        <a:p>
          <a:endParaRPr lang="en-US"/>
        </a:p>
      </dgm:t>
    </dgm:pt>
    <dgm:pt modelId="{E2C9FC46-B87A-49BB-9CB7-0ABBEE6FE3DC}">
      <dgm:prSet/>
      <dgm:spPr/>
      <dgm:t>
        <a:bodyPr/>
        <a:lstStyle/>
        <a:p>
          <a:pPr>
            <a:lnSpc>
              <a:spcPct val="100000"/>
            </a:lnSpc>
          </a:pPr>
          <a:r>
            <a:rPr lang="en-US" dirty="0"/>
            <a:t>The importance of diversity in the scientific workforce</a:t>
          </a:r>
        </a:p>
      </dgm:t>
    </dgm:pt>
    <dgm:pt modelId="{3136D660-CA8A-4417-B57C-86AC9A6E578E}" type="parTrans" cxnId="{AA9C18FA-4619-43F6-B206-15D2D520B554}">
      <dgm:prSet/>
      <dgm:spPr/>
      <dgm:t>
        <a:bodyPr/>
        <a:lstStyle/>
        <a:p>
          <a:endParaRPr lang="en-US"/>
        </a:p>
      </dgm:t>
    </dgm:pt>
    <dgm:pt modelId="{CA45D04B-0C8C-445C-A613-9998ACAD3140}" type="sibTrans" cxnId="{AA9C18FA-4619-43F6-B206-15D2D520B554}">
      <dgm:prSet/>
      <dgm:spPr/>
      <dgm:t>
        <a:bodyPr/>
        <a:lstStyle/>
        <a:p>
          <a:endParaRPr lang="en-US"/>
        </a:p>
      </dgm:t>
    </dgm:pt>
    <dgm:pt modelId="{79345378-0E69-45F8-B626-DBE3F445339F}" type="pres">
      <dgm:prSet presAssocID="{C940FE9D-E84E-4C21-A824-047C7F5B0832}" presName="root" presStyleCnt="0">
        <dgm:presLayoutVars>
          <dgm:dir/>
          <dgm:resizeHandles val="exact"/>
        </dgm:presLayoutVars>
      </dgm:prSet>
      <dgm:spPr/>
    </dgm:pt>
    <dgm:pt modelId="{00E28381-BE22-48A3-B95D-73468A9A41F9}" type="pres">
      <dgm:prSet presAssocID="{E97D2DD7-E482-47BD-88A1-0979A289A379}" presName="compNode" presStyleCnt="0"/>
      <dgm:spPr/>
    </dgm:pt>
    <dgm:pt modelId="{BD7AC4CC-C2CE-412B-BB40-9D3FC380F117}" type="pres">
      <dgm:prSet presAssocID="{E97D2DD7-E482-47BD-88A1-0979A289A379}" presName="bgRect" presStyleLbl="bgShp" presStyleIdx="0" presStyleCnt="4" custLinFactNeighborY="32935"/>
      <dgm:spPr>
        <a:solidFill>
          <a:schemeClr val="accent2">
            <a:lumMod val="20000"/>
            <a:lumOff val="80000"/>
          </a:schemeClr>
        </a:solidFill>
      </dgm:spPr>
    </dgm:pt>
    <dgm:pt modelId="{C06126FB-9493-4A5A-8F06-4B43D9DF186F}" type="pres">
      <dgm:prSet presAssocID="{E97D2DD7-E482-47BD-88A1-0979A289A379}" presName="iconRect" presStyleLbl="node1" presStyleIdx="0" presStyleCnt="4" custLinFactNeighborX="2138" custLinFactNeighborY="70574"/>
      <dgm:spPr>
        <a:blipFill rotWithShape="1">
          <a:blip xmlns:r="http://schemas.openxmlformats.org/officeDocument/2006/relationships" r:embed="rId1"/>
          <a:stretch>
            <a:fillRect/>
          </a:stretch>
        </a:blipFill>
        <a:ln>
          <a:noFill/>
        </a:ln>
      </dgm:spPr>
    </dgm:pt>
    <dgm:pt modelId="{EF53C0BD-1144-4F6F-9218-13A5D015465F}" type="pres">
      <dgm:prSet presAssocID="{E97D2DD7-E482-47BD-88A1-0979A289A379}" presName="spaceRect" presStyleCnt="0"/>
      <dgm:spPr/>
    </dgm:pt>
    <dgm:pt modelId="{9AC39E25-8E6D-43DB-BDBE-F7457F5098C4}" type="pres">
      <dgm:prSet presAssocID="{E97D2DD7-E482-47BD-88A1-0979A289A379}" presName="parTx" presStyleLbl="revTx" presStyleIdx="0" presStyleCnt="4" custLinFactNeighborX="-296" custLinFactNeighborY="30582">
        <dgm:presLayoutVars>
          <dgm:chMax val="0"/>
          <dgm:chPref val="0"/>
        </dgm:presLayoutVars>
      </dgm:prSet>
      <dgm:spPr/>
    </dgm:pt>
    <dgm:pt modelId="{0114E194-9264-4077-AB0D-38FCC6D15AD0}" type="pres">
      <dgm:prSet presAssocID="{76819890-F542-492F-98B6-929753875AB5}" presName="sibTrans" presStyleCnt="0"/>
      <dgm:spPr/>
    </dgm:pt>
    <dgm:pt modelId="{60E795D7-4377-4654-B739-C29E14EB4B34}" type="pres">
      <dgm:prSet presAssocID="{64383D9C-A02E-4E27-B9D0-E1C089A63262}" presName="compNode" presStyleCnt="0"/>
      <dgm:spPr/>
    </dgm:pt>
    <dgm:pt modelId="{9F995158-FF1E-4882-8906-474097A0602C}" type="pres">
      <dgm:prSet presAssocID="{64383D9C-A02E-4E27-B9D0-E1C089A63262}" presName="bgRect" presStyleLbl="bgShp" presStyleIdx="1" presStyleCnt="4" custLinFactNeighborX="-587" custLinFactNeighborY="17721"/>
      <dgm:spPr/>
    </dgm:pt>
    <dgm:pt modelId="{FD749714-0040-4289-B91D-3B76832A420A}" type="pres">
      <dgm:prSet presAssocID="{64383D9C-A02E-4E27-B9D0-E1C089A63262}" presName="iconRect" presStyleLbl="node1" presStyleIdx="1" presStyleCnt="4" custLinFactNeighborX="2840" custLinFactNeighborY="28404"/>
      <dgm:spPr>
        <a:blipFill rotWithShape="1">
          <a:blip xmlns:r="http://schemas.openxmlformats.org/officeDocument/2006/relationships" r:embed="rId2"/>
          <a:stretch>
            <a:fillRect/>
          </a:stretch>
        </a:blipFill>
        <a:ln>
          <a:noFill/>
        </a:ln>
      </dgm:spPr>
    </dgm:pt>
    <dgm:pt modelId="{E87196B6-6B8F-4D86-8512-379E35726603}" type="pres">
      <dgm:prSet presAssocID="{64383D9C-A02E-4E27-B9D0-E1C089A63262}" presName="spaceRect" presStyleCnt="0"/>
      <dgm:spPr/>
    </dgm:pt>
    <dgm:pt modelId="{25943273-5DAA-4202-8F02-9E8CB50C8E4B}" type="pres">
      <dgm:prSet presAssocID="{64383D9C-A02E-4E27-B9D0-E1C089A63262}" presName="parTx" presStyleLbl="revTx" presStyleIdx="1" presStyleCnt="4" custLinFactNeighborY="12936">
        <dgm:presLayoutVars>
          <dgm:chMax val="0"/>
          <dgm:chPref val="0"/>
        </dgm:presLayoutVars>
      </dgm:prSet>
      <dgm:spPr/>
    </dgm:pt>
    <dgm:pt modelId="{038CE387-126B-4162-B8EB-528B6F5D3FC9}" type="pres">
      <dgm:prSet presAssocID="{93EF13BA-EFF2-417E-9F6D-88A92B109DCA}" presName="sibTrans" presStyleCnt="0"/>
      <dgm:spPr/>
    </dgm:pt>
    <dgm:pt modelId="{3A725E04-EF9C-43D9-B853-833FFB7ABD74}" type="pres">
      <dgm:prSet presAssocID="{E5BCA856-4650-47D2-A798-8F91BAC527E4}" presName="compNode" presStyleCnt="0"/>
      <dgm:spPr/>
    </dgm:pt>
    <dgm:pt modelId="{F528234D-757A-4958-B2C4-E033EC1B8FC8}" type="pres">
      <dgm:prSet presAssocID="{E5BCA856-4650-47D2-A798-8F91BAC527E4}" presName="bgRect" presStyleLbl="bgShp" presStyleIdx="2" presStyleCnt="4"/>
      <dgm:spPr>
        <a:solidFill>
          <a:schemeClr val="accent5">
            <a:lumMod val="40000"/>
            <a:lumOff val="60000"/>
          </a:schemeClr>
        </a:solidFill>
      </dgm:spPr>
    </dgm:pt>
    <dgm:pt modelId="{7F81FBE6-121E-4E1F-8133-30B60BF3AB2C}" type="pres">
      <dgm:prSet presAssocID="{E5BCA856-4650-47D2-A798-8F91BAC527E4}" presName="iconRect" presStyleLbl="node1" presStyleIdx="2" presStyleCnt="4"/>
      <dgm:spPr>
        <a:blipFill rotWithShape="1">
          <a:blip xmlns:r="http://schemas.openxmlformats.org/officeDocument/2006/relationships" r:embed="rId3"/>
          <a:stretch>
            <a:fillRect/>
          </a:stretch>
        </a:blipFill>
        <a:ln>
          <a:noFill/>
        </a:ln>
      </dgm:spPr>
    </dgm:pt>
    <dgm:pt modelId="{01FFEACB-6FC5-49F1-89F5-E1346056E19D}" type="pres">
      <dgm:prSet presAssocID="{E5BCA856-4650-47D2-A798-8F91BAC527E4}" presName="spaceRect" presStyleCnt="0"/>
      <dgm:spPr/>
    </dgm:pt>
    <dgm:pt modelId="{489703D9-C001-44C4-9FE1-5C786F80A4E0}" type="pres">
      <dgm:prSet presAssocID="{E5BCA856-4650-47D2-A798-8F91BAC527E4}" presName="parTx" presStyleLbl="revTx" presStyleIdx="2" presStyleCnt="4">
        <dgm:presLayoutVars>
          <dgm:chMax val="0"/>
          <dgm:chPref val="0"/>
        </dgm:presLayoutVars>
      </dgm:prSet>
      <dgm:spPr/>
    </dgm:pt>
    <dgm:pt modelId="{8B9CE436-EFA5-4651-9B2A-76101A5083B4}" type="pres">
      <dgm:prSet presAssocID="{DCFEE3F1-87F2-4316-9018-ED29D3CE03F3}" presName="sibTrans" presStyleCnt="0"/>
      <dgm:spPr/>
    </dgm:pt>
    <dgm:pt modelId="{7DB7680E-86A4-41CD-B4FE-9FEC0104DA4B}" type="pres">
      <dgm:prSet presAssocID="{E2C9FC46-B87A-49BB-9CB7-0ABBEE6FE3DC}" presName="compNode" presStyleCnt="0"/>
      <dgm:spPr/>
    </dgm:pt>
    <dgm:pt modelId="{D87AFB5D-C4A9-4115-9DA8-6A85BAC54462}" type="pres">
      <dgm:prSet presAssocID="{E2C9FC46-B87A-49BB-9CB7-0ABBEE6FE3DC}" presName="bgRect" presStyleLbl="bgShp" presStyleIdx="3" presStyleCnt="4" custLinFactNeighborY="-19044"/>
      <dgm:spPr/>
    </dgm:pt>
    <dgm:pt modelId="{288E7D68-A6BC-4436-9999-29E32242E9D1}" type="pres">
      <dgm:prSet presAssocID="{E2C9FC46-B87A-49BB-9CB7-0ABBEE6FE3DC}" presName="iconRect" presStyleLbl="node1" presStyleIdx="3" presStyleCnt="4" custLinFactNeighborY="-2780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onnections"/>
        </a:ext>
      </dgm:extLst>
    </dgm:pt>
    <dgm:pt modelId="{198A0434-AD8D-42BB-A483-C9D4C8BDA4EB}" type="pres">
      <dgm:prSet presAssocID="{E2C9FC46-B87A-49BB-9CB7-0ABBEE6FE3DC}" presName="spaceRect" presStyleCnt="0"/>
      <dgm:spPr/>
    </dgm:pt>
    <dgm:pt modelId="{DBC584B3-7B75-4EF2-9E55-E5B82F2A4628}" type="pres">
      <dgm:prSet presAssocID="{E2C9FC46-B87A-49BB-9CB7-0ABBEE6FE3DC}" presName="parTx" presStyleLbl="revTx" presStyleIdx="3" presStyleCnt="4" custLinFactNeighborX="-160" custLinFactNeighborY="-17446">
        <dgm:presLayoutVars>
          <dgm:chMax val="0"/>
          <dgm:chPref val="0"/>
        </dgm:presLayoutVars>
      </dgm:prSet>
      <dgm:spPr/>
    </dgm:pt>
  </dgm:ptLst>
  <dgm:cxnLst>
    <dgm:cxn modelId="{3992EE0A-11E8-4330-952C-0D36A6D38566}" srcId="{C940FE9D-E84E-4C21-A824-047C7F5B0832}" destId="{64383D9C-A02E-4E27-B9D0-E1C089A63262}" srcOrd="1" destOrd="0" parTransId="{67AF130D-AC60-4E1D-8EC2-9D57F27DF674}" sibTransId="{93EF13BA-EFF2-417E-9F6D-88A92B109DCA}"/>
    <dgm:cxn modelId="{4EEC6531-B481-4B59-919F-3CE849B0DB59}" srcId="{C940FE9D-E84E-4C21-A824-047C7F5B0832}" destId="{E5BCA856-4650-47D2-A798-8F91BAC527E4}" srcOrd="2" destOrd="0" parTransId="{D1FAE762-9C65-46B8-BDBB-4A39A95782BB}" sibTransId="{DCFEE3F1-87F2-4316-9018-ED29D3CE03F3}"/>
    <dgm:cxn modelId="{EA9E5433-B6E0-4001-BE7C-64099AF5A8D2}" type="presOf" srcId="{C940FE9D-E84E-4C21-A824-047C7F5B0832}" destId="{79345378-0E69-45F8-B626-DBE3F445339F}" srcOrd="0" destOrd="0" presId="urn:microsoft.com/office/officeart/2018/2/layout/IconVerticalSolidList"/>
    <dgm:cxn modelId="{925C9E71-D649-4BE9-8EA6-47B60FC414F9}" srcId="{C940FE9D-E84E-4C21-A824-047C7F5B0832}" destId="{E97D2DD7-E482-47BD-88A1-0979A289A379}" srcOrd="0" destOrd="0" parTransId="{315C7295-D937-4500-BA90-CC130E5E3A88}" sibTransId="{76819890-F542-492F-98B6-929753875AB5}"/>
    <dgm:cxn modelId="{C55515A3-83F1-46D1-917F-1FC68DAF819D}" type="presOf" srcId="{E5BCA856-4650-47D2-A798-8F91BAC527E4}" destId="{489703D9-C001-44C4-9FE1-5C786F80A4E0}" srcOrd="0" destOrd="0" presId="urn:microsoft.com/office/officeart/2018/2/layout/IconVerticalSolidList"/>
    <dgm:cxn modelId="{070C3EA8-A815-4259-8BC3-EAE86306CE3A}" type="presOf" srcId="{64383D9C-A02E-4E27-B9D0-E1C089A63262}" destId="{25943273-5DAA-4202-8F02-9E8CB50C8E4B}" srcOrd="0" destOrd="0" presId="urn:microsoft.com/office/officeart/2018/2/layout/IconVerticalSolidList"/>
    <dgm:cxn modelId="{E6D59CB2-8851-4686-B7CA-EB90E839EEAA}" type="presOf" srcId="{E2C9FC46-B87A-49BB-9CB7-0ABBEE6FE3DC}" destId="{DBC584B3-7B75-4EF2-9E55-E5B82F2A4628}" srcOrd="0" destOrd="0" presId="urn:microsoft.com/office/officeart/2018/2/layout/IconVerticalSolidList"/>
    <dgm:cxn modelId="{B9E289D4-D12D-460B-A1AC-050FCC0A4FC8}" type="presOf" srcId="{E97D2DD7-E482-47BD-88A1-0979A289A379}" destId="{9AC39E25-8E6D-43DB-BDBE-F7457F5098C4}" srcOrd="0" destOrd="0" presId="urn:microsoft.com/office/officeart/2018/2/layout/IconVerticalSolidList"/>
    <dgm:cxn modelId="{AA9C18FA-4619-43F6-B206-15D2D520B554}" srcId="{C940FE9D-E84E-4C21-A824-047C7F5B0832}" destId="{E2C9FC46-B87A-49BB-9CB7-0ABBEE6FE3DC}" srcOrd="3" destOrd="0" parTransId="{3136D660-CA8A-4417-B57C-86AC9A6E578E}" sibTransId="{CA45D04B-0C8C-445C-A613-9998ACAD3140}"/>
    <dgm:cxn modelId="{F7EFA17E-8866-4382-8547-4543F414E463}" type="presParOf" srcId="{79345378-0E69-45F8-B626-DBE3F445339F}" destId="{00E28381-BE22-48A3-B95D-73468A9A41F9}" srcOrd="0" destOrd="0" presId="urn:microsoft.com/office/officeart/2018/2/layout/IconVerticalSolidList"/>
    <dgm:cxn modelId="{0A825182-31C3-4B6C-A02D-6FD71B5716F7}" type="presParOf" srcId="{00E28381-BE22-48A3-B95D-73468A9A41F9}" destId="{BD7AC4CC-C2CE-412B-BB40-9D3FC380F117}" srcOrd="0" destOrd="0" presId="urn:microsoft.com/office/officeart/2018/2/layout/IconVerticalSolidList"/>
    <dgm:cxn modelId="{64F25B58-0827-4529-A0A6-1BA4D93252DB}" type="presParOf" srcId="{00E28381-BE22-48A3-B95D-73468A9A41F9}" destId="{C06126FB-9493-4A5A-8F06-4B43D9DF186F}" srcOrd="1" destOrd="0" presId="urn:microsoft.com/office/officeart/2018/2/layout/IconVerticalSolidList"/>
    <dgm:cxn modelId="{B46EDFA8-FD63-4333-8C48-00B648327B47}" type="presParOf" srcId="{00E28381-BE22-48A3-B95D-73468A9A41F9}" destId="{EF53C0BD-1144-4F6F-9218-13A5D015465F}" srcOrd="2" destOrd="0" presId="urn:microsoft.com/office/officeart/2018/2/layout/IconVerticalSolidList"/>
    <dgm:cxn modelId="{EE675C07-DF69-4B15-8BAF-1DF75B55C809}" type="presParOf" srcId="{00E28381-BE22-48A3-B95D-73468A9A41F9}" destId="{9AC39E25-8E6D-43DB-BDBE-F7457F5098C4}" srcOrd="3" destOrd="0" presId="urn:microsoft.com/office/officeart/2018/2/layout/IconVerticalSolidList"/>
    <dgm:cxn modelId="{6B0B017B-1A6A-4525-9273-C4A071635B1A}" type="presParOf" srcId="{79345378-0E69-45F8-B626-DBE3F445339F}" destId="{0114E194-9264-4077-AB0D-38FCC6D15AD0}" srcOrd="1" destOrd="0" presId="urn:microsoft.com/office/officeart/2018/2/layout/IconVerticalSolidList"/>
    <dgm:cxn modelId="{8D5BD317-5F7F-4A20-96C0-D20DF9C78A34}" type="presParOf" srcId="{79345378-0E69-45F8-B626-DBE3F445339F}" destId="{60E795D7-4377-4654-B739-C29E14EB4B34}" srcOrd="2" destOrd="0" presId="urn:microsoft.com/office/officeart/2018/2/layout/IconVerticalSolidList"/>
    <dgm:cxn modelId="{1E69D168-4275-490A-85FA-6CC49A62E4AB}" type="presParOf" srcId="{60E795D7-4377-4654-B739-C29E14EB4B34}" destId="{9F995158-FF1E-4882-8906-474097A0602C}" srcOrd="0" destOrd="0" presId="urn:microsoft.com/office/officeart/2018/2/layout/IconVerticalSolidList"/>
    <dgm:cxn modelId="{4B7C29ED-94E2-4862-8545-2CBD78332C3B}" type="presParOf" srcId="{60E795D7-4377-4654-B739-C29E14EB4B34}" destId="{FD749714-0040-4289-B91D-3B76832A420A}" srcOrd="1" destOrd="0" presId="urn:microsoft.com/office/officeart/2018/2/layout/IconVerticalSolidList"/>
    <dgm:cxn modelId="{6AC52FA8-332C-4F91-95F4-571DB4CB1FF4}" type="presParOf" srcId="{60E795D7-4377-4654-B739-C29E14EB4B34}" destId="{E87196B6-6B8F-4D86-8512-379E35726603}" srcOrd="2" destOrd="0" presId="urn:microsoft.com/office/officeart/2018/2/layout/IconVerticalSolidList"/>
    <dgm:cxn modelId="{ABF3BE72-6FA4-4E6B-914B-5E9A32EE2F99}" type="presParOf" srcId="{60E795D7-4377-4654-B739-C29E14EB4B34}" destId="{25943273-5DAA-4202-8F02-9E8CB50C8E4B}" srcOrd="3" destOrd="0" presId="urn:microsoft.com/office/officeart/2018/2/layout/IconVerticalSolidList"/>
    <dgm:cxn modelId="{C1CF5FB1-5500-4EA3-9982-B96BC83B6F4E}" type="presParOf" srcId="{79345378-0E69-45F8-B626-DBE3F445339F}" destId="{038CE387-126B-4162-B8EB-528B6F5D3FC9}" srcOrd="3" destOrd="0" presId="urn:microsoft.com/office/officeart/2018/2/layout/IconVerticalSolidList"/>
    <dgm:cxn modelId="{77157C14-2F81-411C-B247-8B63A09AB1F7}" type="presParOf" srcId="{79345378-0E69-45F8-B626-DBE3F445339F}" destId="{3A725E04-EF9C-43D9-B853-833FFB7ABD74}" srcOrd="4" destOrd="0" presId="urn:microsoft.com/office/officeart/2018/2/layout/IconVerticalSolidList"/>
    <dgm:cxn modelId="{167ED348-79B7-468A-8BB9-4D4B2AD380F4}" type="presParOf" srcId="{3A725E04-EF9C-43D9-B853-833FFB7ABD74}" destId="{F528234D-757A-4958-B2C4-E033EC1B8FC8}" srcOrd="0" destOrd="0" presId="urn:microsoft.com/office/officeart/2018/2/layout/IconVerticalSolidList"/>
    <dgm:cxn modelId="{FB527A84-2B30-4F31-97F3-F2CDAB8FBB97}" type="presParOf" srcId="{3A725E04-EF9C-43D9-B853-833FFB7ABD74}" destId="{7F81FBE6-121E-4E1F-8133-30B60BF3AB2C}" srcOrd="1" destOrd="0" presId="urn:microsoft.com/office/officeart/2018/2/layout/IconVerticalSolidList"/>
    <dgm:cxn modelId="{29FBCB3D-4A53-48FA-864C-07FF4ED29226}" type="presParOf" srcId="{3A725E04-EF9C-43D9-B853-833FFB7ABD74}" destId="{01FFEACB-6FC5-49F1-89F5-E1346056E19D}" srcOrd="2" destOrd="0" presId="urn:microsoft.com/office/officeart/2018/2/layout/IconVerticalSolidList"/>
    <dgm:cxn modelId="{4409CC68-00C6-41AA-8A69-721031C1F490}" type="presParOf" srcId="{3A725E04-EF9C-43D9-B853-833FFB7ABD74}" destId="{489703D9-C001-44C4-9FE1-5C786F80A4E0}" srcOrd="3" destOrd="0" presId="urn:microsoft.com/office/officeart/2018/2/layout/IconVerticalSolidList"/>
    <dgm:cxn modelId="{C99AD2A0-DF53-4F53-BFC3-4D684C7A1B73}" type="presParOf" srcId="{79345378-0E69-45F8-B626-DBE3F445339F}" destId="{8B9CE436-EFA5-4651-9B2A-76101A5083B4}" srcOrd="5" destOrd="0" presId="urn:microsoft.com/office/officeart/2018/2/layout/IconVerticalSolidList"/>
    <dgm:cxn modelId="{8E05A599-1082-494E-8F41-53D1F26ED1DC}" type="presParOf" srcId="{79345378-0E69-45F8-B626-DBE3F445339F}" destId="{7DB7680E-86A4-41CD-B4FE-9FEC0104DA4B}" srcOrd="6" destOrd="0" presId="urn:microsoft.com/office/officeart/2018/2/layout/IconVerticalSolidList"/>
    <dgm:cxn modelId="{E0AEBFC2-9105-44DD-BF6A-46E91CF1B001}" type="presParOf" srcId="{7DB7680E-86A4-41CD-B4FE-9FEC0104DA4B}" destId="{D87AFB5D-C4A9-4115-9DA8-6A85BAC54462}" srcOrd="0" destOrd="0" presId="urn:microsoft.com/office/officeart/2018/2/layout/IconVerticalSolidList"/>
    <dgm:cxn modelId="{EEF9B102-6492-4C45-AD4C-610E0B9B6B11}" type="presParOf" srcId="{7DB7680E-86A4-41CD-B4FE-9FEC0104DA4B}" destId="{288E7D68-A6BC-4436-9999-29E32242E9D1}" srcOrd="1" destOrd="0" presId="urn:microsoft.com/office/officeart/2018/2/layout/IconVerticalSolidList"/>
    <dgm:cxn modelId="{B8C9082D-1919-442F-9F1C-1E71528C8D95}" type="presParOf" srcId="{7DB7680E-86A4-41CD-B4FE-9FEC0104DA4B}" destId="{198A0434-AD8D-42BB-A483-C9D4C8BDA4EB}" srcOrd="2" destOrd="0" presId="urn:microsoft.com/office/officeart/2018/2/layout/IconVerticalSolidList"/>
    <dgm:cxn modelId="{5802CE08-919F-45ED-858A-25C1EFC6DA1A}" type="presParOf" srcId="{7DB7680E-86A4-41CD-B4FE-9FEC0104DA4B}" destId="{DBC584B3-7B75-4EF2-9E55-E5B82F2A46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40FE9D-E84E-4C21-A824-047C7F5B08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97D2DD7-E482-47BD-88A1-0979A289A379}">
      <dgm:prSet/>
      <dgm:spPr/>
      <dgm:t>
        <a:bodyPr/>
        <a:lstStyle/>
        <a:p>
          <a:pPr>
            <a:lnSpc>
              <a:spcPct val="100000"/>
            </a:lnSpc>
          </a:pPr>
          <a:r>
            <a:rPr lang="en-US" dirty="0"/>
            <a:t>Community engagement can helps address current health needs and preparedness (e.g. for future pandemics)</a:t>
          </a:r>
        </a:p>
      </dgm:t>
    </dgm:pt>
    <dgm:pt modelId="{315C7295-D937-4500-BA90-CC130E5E3A88}" type="parTrans" cxnId="{925C9E71-D649-4BE9-8EA6-47B60FC414F9}">
      <dgm:prSet/>
      <dgm:spPr/>
      <dgm:t>
        <a:bodyPr/>
        <a:lstStyle/>
        <a:p>
          <a:endParaRPr lang="en-US"/>
        </a:p>
      </dgm:t>
    </dgm:pt>
    <dgm:pt modelId="{76819890-F542-492F-98B6-929753875AB5}" type="sibTrans" cxnId="{925C9E71-D649-4BE9-8EA6-47B60FC414F9}">
      <dgm:prSet/>
      <dgm:spPr/>
      <dgm:t>
        <a:bodyPr/>
        <a:lstStyle/>
        <a:p>
          <a:endParaRPr lang="en-US"/>
        </a:p>
      </dgm:t>
    </dgm:pt>
    <dgm:pt modelId="{64383D9C-A02E-4E27-B9D0-E1C089A63262}">
      <dgm:prSet/>
      <dgm:spPr/>
      <dgm:t>
        <a:bodyPr/>
        <a:lstStyle/>
        <a:p>
          <a:pPr>
            <a:lnSpc>
              <a:spcPct val="100000"/>
            </a:lnSpc>
          </a:pPr>
          <a:r>
            <a:rPr lang="en-US" dirty="0"/>
            <a:t>Having robust community engagement structures in place makes research more nimble, responsive, and inclusive</a:t>
          </a:r>
        </a:p>
      </dgm:t>
    </dgm:pt>
    <dgm:pt modelId="{67AF130D-AC60-4E1D-8EC2-9D57F27DF674}" type="parTrans" cxnId="{3992EE0A-11E8-4330-952C-0D36A6D38566}">
      <dgm:prSet/>
      <dgm:spPr/>
      <dgm:t>
        <a:bodyPr/>
        <a:lstStyle/>
        <a:p>
          <a:endParaRPr lang="en-US"/>
        </a:p>
      </dgm:t>
    </dgm:pt>
    <dgm:pt modelId="{93EF13BA-EFF2-417E-9F6D-88A92B109DCA}" type="sibTrans" cxnId="{3992EE0A-11E8-4330-952C-0D36A6D38566}">
      <dgm:prSet/>
      <dgm:spPr/>
      <dgm:t>
        <a:bodyPr/>
        <a:lstStyle/>
        <a:p>
          <a:endParaRPr lang="en-US"/>
        </a:p>
      </dgm:t>
    </dgm:pt>
    <dgm:pt modelId="{E5BCA856-4650-47D2-A798-8F91BAC527E4}">
      <dgm:prSet/>
      <dgm:spPr/>
      <dgm:t>
        <a:bodyPr/>
        <a:lstStyle/>
        <a:p>
          <a:pPr>
            <a:lnSpc>
              <a:spcPct val="100000"/>
            </a:lnSpc>
          </a:pPr>
          <a:r>
            <a:rPr lang="en-US" dirty="0"/>
            <a:t>CE processes take time to build and depend on solid relationships</a:t>
          </a:r>
        </a:p>
      </dgm:t>
    </dgm:pt>
    <dgm:pt modelId="{D1FAE762-9C65-46B8-BDBB-4A39A95782BB}" type="parTrans" cxnId="{4EEC6531-B481-4B59-919F-3CE849B0DB59}">
      <dgm:prSet/>
      <dgm:spPr/>
      <dgm:t>
        <a:bodyPr/>
        <a:lstStyle/>
        <a:p>
          <a:endParaRPr lang="en-US"/>
        </a:p>
      </dgm:t>
    </dgm:pt>
    <dgm:pt modelId="{DCFEE3F1-87F2-4316-9018-ED29D3CE03F3}" type="sibTrans" cxnId="{4EEC6531-B481-4B59-919F-3CE849B0DB59}">
      <dgm:prSet/>
      <dgm:spPr/>
      <dgm:t>
        <a:bodyPr/>
        <a:lstStyle/>
        <a:p>
          <a:endParaRPr lang="en-US"/>
        </a:p>
      </dgm:t>
    </dgm:pt>
    <dgm:pt modelId="{E2C9FC46-B87A-49BB-9CB7-0ABBEE6FE3DC}">
      <dgm:prSet/>
      <dgm:spPr/>
      <dgm:t>
        <a:bodyPr/>
        <a:lstStyle/>
        <a:p>
          <a:pPr>
            <a:lnSpc>
              <a:spcPct val="100000"/>
            </a:lnSpc>
          </a:pPr>
          <a:r>
            <a:rPr lang="en-US" dirty="0"/>
            <a:t>Continuous engagement is necessary to maintain relationships and trust </a:t>
          </a:r>
        </a:p>
      </dgm:t>
    </dgm:pt>
    <dgm:pt modelId="{3136D660-CA8A-4417-B57C-86AC9A6E578E}" type="parTrans" cxnId="{AA9C18FA-4619-43F6-B206-15D2D520B554}">
      <dgm:prSet/>
      <dgm:spPr/>
      <dgm:t>
        <a:bodyPr/>
        <a:lstStyle/>
        <a:p>
          <a:endParaRPr lang="en-US"/>
        </a:p>
      </dgm:t>
    </dgm:pt>
    <dgm:pt modelId="{CA45D04B-0C8C-445C-A613-9998ACAD3140}" type="sibTrans" cxnId="{AA9C18FA-4619-43F6-B206-15D2D520B554}">
      <dgm:prSet/>
      <dgm:spPr/>
      <dgm:t>
        <a:bodyPr/>
        <a:lstStyle/>
        <a:p>
          <a:endParaRPr lang="en-US"/>
        </a:p>
      </dgm:t>
    </dgm:pt>
    <dgm:pt modelId="{79345378-0E69-45F8-B626-DBE3F445339F}" type="pres">
      <dgm:prSet presAssocID="{C940FE9D-E84E-4C21-A824-047C7F5B0832}" presName="root" presStyleCnt="0">
        <dgm:presLayoutVars>
          <dgm:dir/>
          <dgm:resizeHandles val="exact"/>
        </dgm:presLayoutVars>
      </dgm:prSet>
      <dgm:spPr/>
    </dgm:pt>
    <dgm:pt modelId="{00E28381-BE22-48A3-B95D-73468A9A41F9}" type="pres">
      <dgm:prSet presAssocID="{E97D2DD7-E482-47BD-88A1-0979A289A379}" presName="compNode" presStyleCnt="0"/>
      <dgm:spPr/>
    </dgm:pt>
    <dgm:pt modelId="{BD7AC4CC-C2CE-412B-BB40-9D3FC380F117}" type="pres">
      <dgm:prSet presAssocID="{E97D2DD7-E482-47BD-88A1-0979A289A379}" presName="bgRect" presStyleLbl="bgShp" presStyleIdx="0" presStyleCnt="4" custLinFactNeighborY="32935"/>
      <dgm:spPr/>
    </dgm:pt>
    <dgm:pt modelId="{C06126FB-9493-4A5A-8F06-4B43D9DF186F}" type="pres">
      <dgm:prSet presAssocID="{E97D2DD7-E482-47BD-88A1-0979A289A379}" presName="iconRect" presStyleLbl="node1" presStyleIdx="0" presStyleCnt="4" custLinFactNeighborX="2138" custLinFactNeighborY="7057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EF53C0BD-1144-4F6F-9218-13A5D015465F}" type="pres">
      <dgm:prSet presAssocID="{E97D2DD7-E482-47BD-88A1-0979A289A379}" presName="spaceRect" presStyleCnt="0"/>
      <dgm:spPr/>
    </dgm:pt>
    <dgm:pt modelId="{9AC39E25-8E6D-43DB-BDBE-F7457F5098C4}" type="pres">
      <dgm:prSet presAssocID="{E97D2DD7-E482-47BD-88A1-0979A289A379}" presName="parTx" presStyleLbl="revTx" presStyleIdx="0" presStyleCnt="4" custLinFactNeighborX="-296" custLinFactNeighborY="30582">
        <dgm:presLayoutVars>
          <dgm:chMax val="0"/>
          <dgm:chPref val="0"/>
        </dgm:presLayoutVars>
      </dgm:prSet>
      <dgm:spPr/>
    </dgm:pt>
    <dgm:pt modelId="{0114E194-9264-4077-AB0D-38FCC6D15AD0}" type="pres">
      <dgm:prSet presAssocID="{76819890-F542-492F-98B6-929753875AB5}" presName="sibTrans" presStyleCnt="0"/>
      <dgm:spPr/>
    </dgm:pt>
    <dgm:pt modelId="{60E795D7-4377-4654-B739-C29E14EB4B34}" type="pres">
      <dgm:prSet presAssocID="{64383D9C-A02E-4E27-B9D0-E1C089A63262}" presName="compNode" presStyleCnt="0"/>
      <dgm:spPr/>
    </dgm:pt>
    <dgm:pt modelId="{9F995158-FF1E-4882-8906-474097A0602C}" type="pres">
      <dgm:prSet presAssocID="{64383D9C-A02E-4E27-B9D0-E1C089A63262}" presName="bgRect" presStyleLbl="bgShp" presStyleIdx="1" presStyleCnt="4" custLinFactNeighborX="-587" custLinFactNeighborY="17721"/>
      <dgm:spPr/>
    </dgm:pt>
    <dgm:pt modelId="{FD749714-0040-4289-B91D-3B76832A420A}" type="pres">
      <dgm:prSet presAssocID="{64383D9C-A02E-4E27-B9D0-E1C089A6326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E87196B6-6B8F-4D86-8512-379E35726603}" type="pres">
      <dgm:prSet presAssocID="{64383D9C-A02E-4E27-B9D0-E1C089A63262}" presName="spaceRect" presStyleCnt="0"/>
      <dgm:spPr/>
    </dgm:pt>
    <dgm:pt modelId="{25943273-5DAA-4202-8F02-9E8CB50C8E4B}" type="pres">
      <dgm:prSet presAssocID="{64383D9C-A02E-4E27-B9D0-E1C089A63262}" presName="parTx" presStyleLbl="revTx" presStyleIdx="1" presStyleCnt="4" custLinFactNeighborY="12936">
        <dgm:presLayoutVars>
          <dgm:chMax val="0"/>
          <dgm:chPref val="0"/>
        </dgm:presLayoutVars>
      </dgm:prSet>
      <dgm:spPr/>
    </dgm:pt>
    <dgm:pt modelId="{038CE387-126B-4162-B8EB-528B6F5D3FC9}" type="pres">
      <dgm:prSet presAssocID="{93EF13BA-EFF2-417E-9F6D-88A92B109DCA}" presName="sibTrans" presStyleCnt="0"/>
      <dgm:spPr/>
    </dgm:pt>
    <dgm:pt modelId="{3A725E04-EF9C-43D9-B853-833FFB7ABD74}" type="pres">
      <dgm:prSet presAssocID="{E5BCA856-4650-47D2-A798-8F91BAC527E4}" presName="compNode" presStyleCnt="0"/>
      <dgm:spPr/>
    </dgm:pt>
    <dgm:pt modelId="{F528234D-757A-4958-B2C4-E033EC1B8FC8}" type="pres">
      <dgm:prSet presAssocID="{E5BCA856-4650-47D2-A798-8F91BAC527E4}" presName="bgRect" presStyleLbl="bgShp" presStyleIdx="2" presStyleCnt="4"/>
      <dgm:spPr/>
    </dgm:pt>
    <dgm:pt modelId="{7F81FBE6-121E-4E1F-8133-30B60BF3AB2C}" type="pres">
      <dgm:prSet presAssocID="{E5BCA856-4650-47D2-A798-8F91BAC527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1FFEACB-6FC5-49F1-89F5-E1346056E19D}" type="pres">
      <dgm:prSet presAssocID="{E5BCA856-4650-47D2-A798-8F91BAC527E4}" presName="spaceRect" presStyleCnt="0"/>
      <dgm:spPr/>
    </dgm:pt>
    <dgm:pt modelId="{489703D9-C001-44C4-9FE1-5C786F80A4E0}" type="pres">
      <dgm:prSet presAssocID="{E5BCA856-4650-47D2-A798-8F91BAC527E4}" presName="parTx" presStyleLbl="revTx" presStyleIdx="2" presStyleCnt="4">
        <dgm:presLayoutVars>
          <dgm:chMax val="0"/>
          <dgm:chPref val="0"/>
        </dgm:presLayoutVars>
      </dgm:prSet>
      <dgm:spPr/>
    </dgm:pt>
    <dgm:pt modelId="{8B9CE436-EFA5-4651-9B2A-76101A5083B4}" type="pres">
      <dgm:prSet presAssocID="{DCFEE3F1-87F2-4316-9018-ED29D3CE03F3}" presName="sibTrans" presStyleCnt="0"/>
      <dgm:spPr/>
    </dgm:pt>
    <dgm:pt modelId="{7DB7680E-86A4-41CD-B4FE-9FEC0104DA4B}" type="pres">
      <dgm:prSet presAssocID="{E2C9FC46-B87A-49BB-9CB7-0ABBEE6FE3DC}" presName="compNode" presStyleCnt="0"/>
      <dgm:spPr/>
    </dgm:pt>
    <dgm:pt modelId="{D87AFB5D-C4A9-4115-9DA8-6A85BAC54462}" type="pres">
      <dgm:prSet presAssocID="{E2C9FC46-B87A-49BB-9CB7-0ABBEE6FE3DC}" presName="bgRect" presStyleLbl="bgShp" presStyleIdx="3" presStyleCnt="4" custLinFactNeighborY="-17643"/>
      <dgm:spPr/>
    </dgm:pt>
    <dgm:pt modelId="{288E7D68-A6BC-4436-9999-29E32242E9D1}" type="pres">
      <dgm:prSet presAssocID="{E2C9FC46-B87A-49BB-9CB7-0ABBEE6FE3DC}" presName="iconRect" presStyleLbl="node1" presStyleIdx="3" presStyleCnt="4" custLinFactNeighborY="-2780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198A0434-AD8D-42BB-A483-C9D4C8BDA4EB}" type="pres">
      <dgm:prSet presAssocID="{E2C9FC46-B87A-49BB-9CB7-0ABBEE6FE3DC}" presName="spaceRect" presStyleCnt="0"/>
      <dgm:spPr/>
    </dgm:pt>
    <dgm:pt modelId="{DBC584B3-7B75-4EF2-9E55-E5B82F2A4628}" type="pres">
      <dgm:prSet presAssocID="{E2C9FC46-B87A-49BB-9CB7-0ABBEE6FE3DC}" presName="parTx" presStyleLbl="revTx" presStyleIdx="3" presStyleCnt="4" custLinFactNeighborX="-160" custLinFactNeighborY="-17446">
        <dgm:presLayoutVars>
          <dgm:chMax val="0"/>
          <dgm:chPref val="0"/>
        </dgm:presLayoutVars>
      </dgm:prSet>
      <dgm:spPr/>
    </dgm:pt>
  </dgm:ptLst>
  <dgm:cxnLst>
    <dgm:cxn modelId="{3992EE0A-11E8-4330-952C-0D36A6D38566}" srcId="{C940FE9D-E84E-4C21-A824-047C7F5B0832}" destId="{64383D9C-A02E-4E27-B9D0-E1C089A63262}" srcOrd="1" destOrd="0" parTransId="{67AF130D-AC60-4E1D-8EC2-9D57F27DF674}" sibTransId="{93EF13BA-EFF2-417E-9F6D-88A92B109DCA}"/>
    <dgm:cxn modelId="{4EEC6531-B481-4B59-919F-3CE849B0DB59}" srcId="{C940FE9D-E84E-4C21-A824-047C7F5B0832}" destId="{E5BCA856-4650-47D2-A798-8F91BAC527E4}" srcOrd="2" destOrd="0" parTransId="{D1FAE762-9C65-46B8-BDBB-4A39A95782BB}" sibTransId="{DCFEE3F1-87F2-4316-9018-ED29D3CE03F3}"/>
    <dgm:cxn modelId="{EA9E5433-B6E0-4001-BE7C-64099AF5A8D2}" type="presOf" srcId="{C940FE9D-E84E-4C21-A824-047C7F5B0832}" destId="{79345378-0E69-45F8-B626-DBE3F445339F}" srcOrd="0" destOrd="0" presId="urn:microsoft.com/office/officeart/2018/2/layout/IconVerticalSolidList"/>
    <dgm:cxn modelId="{925C9E71-D649-4BE9-8EA6-47B60FC414F9}" srcId="{C940FE9D-E84E-4C21-A824-047C7F5B0832}" destId="{E97D2DD7-E482-47BD-88A1-0979A289A379}" srcOrd="0" destOrd="0" parTransId="{315C7295-D937-4500-BA90-CC130E5E3A88}" sibTransId="{76819890-F542-492F-98B6-929753875AB5}"/>
    <dgm:cxn modelId="{C55515A3-83F1-46D1-917F-1FC68DAF819D}" type="presOf" srcId="{E5BCA856-4650-47D2-A798-8F91BAC527E4}" destId="{489703D9-C001-44C4-9FE1-5C786F80A4E0}" srcOrd="0" destOrd="0" presId="urn:microsoft.com/office/officeart/2018/2/layout/IconVerticalSolidList"/>
    <dgm:cxn modelId="{070C3EA8-A815-4259-8BC3-EAE86306CE3A}" type="presOf" srcId="{64383D9C-A02E-4E27-B9D0-E1C089A63262}" destId="{25943273-5DAA-4202-8F02-9E8CB50C8E4B}" srcOrd="0" destOrd="0" presId="urn:microsoft.com/office/officeart/2018/2/layout/IconVerticalSolidList"/>
    <dgm:cxn modelId="{E6D59CB2-8851-4686-B7CA-EB90E839EEAA}" type="presOf" srcId="{E2C9FC46-B87A-49BB-9CB7-0ABBEE6FE3DC}" destId="{DBC584B3-7B75-4EF2-9E55-E5B82F2A4628}" srcOrd="0" destOrd="0" presId="urn:microsoft.com/office/officeart/2018/2/layout/IconVerticalSolidList"/>
    <dgm:cxn modelId="{B9E289D4-D12D-460B-A1AC-050FCC0A4FC8}" type="presOf" srcId="{E97D2DD7-E482-47BD-88A1-0979A289A379}" destId="{9AC39E25-8E6D-43DB-BDBE-F7457F5098C4}" srcOrd="0" destOrd="0" presId="urn:microsoft.com/office/officeart/2018/2/layout/IconVerticalSolidList"/>
    <dgm:cxn modelId="{AA9C18FA-4619-43F6-B206-15D2D520B554}" srcId="{C940FE9D-E84E-4C21-A824-047C7F5B0832}" destId="{E2C9FC46-B87A-49BB-9CB7-0ABBEE6FE3DC}" srcOrd="3" destOrd="0" parTransId="{3136D660-CA8A-4417-B57C-86AC9A6E578E}" sibTransId="{CA45D04B-0C8C-445C-A613-9998ACAD3140}"/>
    <dgm:cxn modelId="{F7EFA17E-8866-4382-8547-4543F414E463}" type="presParOf" srcId="{79345378-0E69-45F8-B626-DBE3F445339F}" destId="{00E28381-BE22-48A3-B95D-73468A9A41F9}" srcOrd="0" destOrd="0" presId="urn:microsoft.com/office/officeart/2018/2/layout/IconVerticalSolidList"/>
    <dgm:cxn modelId="{0A825182-31C3-4B6C-A02D-6FD71B5716F7}" type="presParOf" srcId="{00E28381-BE22-48A3-B95D-73468A9A41F9}" destId="{BD7AC4CC-C2CE-412B-BB40-9D3FC380F117}" srcOrd="0" destOrd="0" presId="urn:microsoft.com/office/officeart/2018/2/layout/IconVerticalSolidList"/>
    <dgm:cxn modelId="{64F25B58-0827-4529-A0A6-1BA4D93252DB}" type="presParOf" srcId="{00E28381-BE22-48A3-B95D-73468A9A41F9}" destId="{C06126FB-9493-4A5A-8F06-4B43D9DF186F}" srcOrd="1" destOrd="0" presId="urn:microsoft.com/office/officeart/2018/2/layout/IconVerticalSolidList"/>
    <dgm:cxn modelId="{B46EDFA8-FD63-4333-8C48-00B648327B47}" type="presParOf" srcId="{00E28381-BE22-48A3-B95D-73468A9A41F9}" destId="{EF53C0BD-1144-4F6F-9218-13A5D015465F}" srcOrd="2" destOrd="0" presId="urn:microsoft.com/office/officeart/2018/2/layout/IconVerticalSolidList"/>
    <dgm:cxn modelId="{EE675C07-DF69-4B15-8BAF-1DF75B55C809}" type="presParOf" srcId="{00E28381-BE22-48A3-B95D-73468A9A41F9}" destId="{9AC39E25-8E6D-43DB-BDBE-F7457F5098C4}" srcOrd="3" destOrd="0" presId="urn:microsoft.com/office/officeart/2018/2/layout/IconVerticalSolidList"/>
    <dgm:cxn modelId="{6B0B017B-1A6A-4525-9273-C4A071635B1A}" type="presParOf" srcId="{79345378-0E69-45F8-B626-DBE3F445339F}" destId="{0114E194-9264-4077-AB0D-38FCC6D15AD0}" srcOrd="1" destOrd="0" presId="urn:microsoft.com/office/officeart/2018/2/layout/IconVerticalSolidList"/>
    <dgm:cxn modelId="{8D5BD317-5F7F-4A20-96C0-D20DF9C78A34}" type="presParOf" srcId="{79345378-0E69-45F8-B626-DBE3F445339F}" destId="{60E795D7-4377-4654-B739-C29E14EB4B34}" srcOrd="2" destOrd="0" presId="urn:microsoft.com/office/officeart/2018/2/layout/IconVerticalSolidList"/>
    <dgm:cxn modelId="{1E69D168-4275-490A-85FA-6CC49A62E4AB}" type="presParOf" srcId="{60E795D7-4377-4654-B739-C29E14EB4B34}" destId="{9F995158-FF1E-4882-8906-474097A0602C}" srcOrd="0" destOrd="0" presId="urn:microsoft.com/office/officeart/2018/2/layout/IconVerticalSolidList"/>
    <dgm:cxn modelId="{4B7C29ED-94E2-4862-8545-2CBD78332C3B}" type="presParOf" srcId="{60E795D7-4377-4654-B739-C29E14EB4B34}" destId="{FD749714-0040-4289-B91D-3B76832A420A}" srcOrd="1" destOrd="0" presId="urn:microsoft.com/office/officeart/2018/2/layout/IconVerticalSolidList"/>
    <dgm:cxn modelId="{6AC52FA8-332C-4F91-95F4-571DB4CB1FF4}" type="presParOf" srcId="{60E795D7-4377-4654-B739-C29E14EB4B34}" destId="{E87196B6-6B8F-4D86-8512-379E35726603}" srcOrd="2" destOrd="0" presId="urn:microsoft.com/office/officeart/2018/2/layout/IconVerticalSolidList"/>
    <dgm:cxn modelId="{ABF3BE72-6FA4-4E6B-914B-5E9A32EE2F99}" type="presParOf" srcId="{60E795D7-4377-4654-B739-C29E14EB4B34}" destId="{25943273-5DAA-4202-8F02-9E8CB50C8E4B}" srcOrd="3" destOrd="0" presId="urn:microsoft.com/office/officeart/2018/2/layout/IconVerticalSolidList"/>
    <dgm:cxn modelId="{C1CF5FB1-5500-4EA3-9982-B96BC83B6F4E}" type="presParOf" srcId="{79345378-0E69-45F8-B626-DBE3F445339F}" destId="{038CE387-126B-4162-B8EB-528B6F5D3FC9}" srcOrd="3" destOrd="0" presId="urn:microsoft.com/office/officeart/2018/2/layout/IconVerticalSolidList"/>
    <dgm:cxn modelId="{77157C14-2F81-411C-B247-8B63A09AB1F7}" type="presParOf" srcId="{79345378-0E69-45F8-B626-DBE3F445339F}" destId="{3A725E04-EF9C-43D9-B853-833FFB7ABD74}" srcOrd="4" destOrd="0" presId="urn:microsoft.com/office/officeart/2018/2/layout/IconVerticalSolidList"/>
    <dgm:cxn modelId="{167ED348-79B7-468A-8BB9-4D4B2AD380F4}" type="presParOf" srcId="{3A725E04-EF9C-43D9-B853-833FFB7ABD74}" destId="{F528234D-757A-4958-B2C4-E033EC1B8FC8}" srcOrd="0" destOrd="0" presId="urn:microsoft.com/office/officeart/2018/2/layout/IconVerticalSolidList"/>
    <dgm:cxn modelId="{FB527A84-2B30-4F31-97F3-F2CDAB8FBB97}" type="presParOf" srcId="{3A725E04-EF9C-43D9-B853-833FFB7ABD74}" destId="{7F81FBE6-121E-4E1F-8133-30B60BF3AB2C}" srcOrd="1" destOrd="0" presId="urn:microsoft.com/office/officeart/2018/2/layout/IconVerticalSolidList"/>
    <dgm:cxn modelId="{29FBCB3D-4A53-48FA-864C-07FF4ED29226}" type="presParOf" srcId="{3A725E04-EF9C-43D9-B853-833FFB7ABD74}" destId="{01FFEACB-6FC5-49F1-89F5-E1346056E19D}" srcOrd="2" destOrd="0" presId="urn:microsoft.com/office/officeart/2018/2/layout/IconVerticalSolidList"/>
    <dgm:cxn modelId="{4409CC68-00C6-41AA-8A69-721031C1F490}" type="presParOf" srcId="{3A725E04-EF9C-43D9-B853-833FFB7ABD74}" destId="{489703D9-C001-44C4-9FE1-5C786F80A4E0}" srcOrd="3" destOrd="0" presId="urn:microsoft.com/office/officeart/2018/2/layout/IconVerticalSolidList"/>
    <dgm:cxn modelId="{C99AD2A0-DF53-4F53-BFC3-4D684C7A1B73}" type="presParOf" srcId="{79345378-0E69-45F8-B626-DBE3F445339F}" destId="{8B9CE436-EFA5-4651-9B2A-76101A5083B4}" srcOrd="5" destOrd="0" presId="urn:microsoft.com/office/officeart/2018/2/layout/IconVerticalSolidList"/>
    <dgm:cxn modelId="{8E05A599-1082-494E-8F41-53D1F26ED1DC}" type="presParOf" srcId="{79345378-0E69-45F8-B626-DBE3F445339F}" destId="{7DB7680E-86A4-41CD-B4FE-9FEC0104DA4B}" srcOrd="6" destOrd="0" presId="urn:microsoft.com/office/officeart/2018/2/layout/IconVerticalSolidList"/>
    <dgm:cxn modelId="{E0AEBFC2-9105-44DD-BF6A-46E91CF1B001}" type="presParOf" srcId="{7DB7680E-86A4-41CD-B4FE-9FEC0104DA4B}" destId="{D87AFB5D-C4A9-4115-9DA8-6A85BAC54462}" srcOrd="0" destOrd="0" presId="urn:microsoft.com/office/officeart/2018/2/layout/IconVerticalSolidList"/>
    <dgm:cxn modelId="{EEF9B102-6492-4C45-AD4C-610E0B9B6B11}" type="presParOf" srcId="{7DB7680E-86A4-41CD-B4FE-9FEC0104DA4B}" destId="{288E7D68-A6BC-4436-9999-29E32242E9D1}" srcOrd="1" destOrd="0" presId="urn:microsoft.com/office/officeart/2018/2/layout/IconVerticalSolidList"/>
    <dgm:cxn modelId="{B8C9082D-1919-442F-9F1C-1E71528C8D95}" type="presParOf" srcId="{7DB7680E-86A4-41CD-B4FE-9FEC0104DA4B}" destId="{198A0434-AD8D-42BB-A483-C9D4C8BDA4EB}" srcOrd="2" destOrd="0" presId="urn:microsoft.com/office/officeart/2018/2/layout/IconVerticalSolidList"/>
    <dgm:cxn modelId="{5802CE08-919F-45ED-858A-25C1EFC6DA1A}" type="presParOf" srcId="{7DB7680E-86A4-41CD-B4FE-9FEC0104DA4B}" destId="{DBC584B3-7B75-4EF2-9E55-E5B82F2A46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40FE9D-E84E-4C21-A824-047C7F5B08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97D2DD7-E482-47BD-88A1-0979A289A379}">
      <dgm:prSet/>
      <dgm:spPr/>
      <dgm:t>
        <a:bodyPr/>
        <a:lstStyle/>
        <a:p>
          <a:pPr>
            <a:lnSpc>
              <a:spcPct val="100000"/>
            </a:lnSpc>
          </a:pPr>
          <a:r>
            <a:rPr lang="en-US" dirty="0"/>
            <a:t>The importance of diversity and inclusion in clinical research</a:t>
          </a:r>
        </a:p>
      </dgm:t>
    </dgm:pt>
    <dgm:pt modelId="{315C7295-D937-4500-BA90-CC130E5E3A88}" type="parTrans" cxnId="{925C9E71-D649-4BE9-8EA6-47B60FC414F9}">
      <dgm:prSet/>
      <dgm:spPr/>
      <dgm:t>
        <a:bodyPr/>
        <a:lstStyle/>
        <a:p>
          <a:endParaRPr lang="en-US"/>
        </a:p>
      </dgm:t>
    </dgm:pt>
    <dgm:pt modelId="{76819890-F542-492F-98B6-929753875AB5}" type="sibTrans" cxnId="{925C9E71-D649-4BE9-8EA6-47B60FC414F9}">
      <dgm:prSet/>
      <dgm:spPr/>
      <dgm:t>
        <a:bodyPr/>
        <a:lstStyle/>
        <a:p>
          <a:endParaRPr lang="en-US"/>
        </a:p>
      </dgm:t>
    </dgm:pt>
    <dgm:pt modelId="{64383D9C-A02E-4E27-B9D0-E1C089A63262}">
      <dgm:prSet/>
      <dgm:spPr/>
      <dgm:t>
        <a:bodyPr/>
        <a:lstStyle/>
        <a:p>
          <a:pPr>
            <a:lnSpc>
              <a:spcPct val="100000"/>
            </a:lnSpc>
          </a:pPr>
          <a:r>
            <a:rPr lang="en-US" dirty="0"/>
            <a:t>Barriers to clinical trial participation for historically underrepresented groups</a:t>
          </a:r>
        </a:p>
      </dgm:t>
    </dgm:pt>
    <dgm:pt modelId="{67AF130D-AC60-4E1D-8EC2-9D57F27DF674}" type="parTrans" cxnId="{3992EE0A-11E8-4330-952C-0D36A6D38566}">
      <dgm:prSet/>
      <dgm:spPr/>
      <dgm:t>
        <a:bodyPr/>
        <a:lstStyle/>
        <a:p>
          <a:endParaRPr lang="en-US"/>
        </a:p>
      </dgm:t>
    </dgm:pt>
    <dgm:pt modelId="{93EF13BA-EFF2-417E-9F6D-88A92B109DCA}" type="sibTrans" cxnId="{3992EE0A-11E8-4330-952C-0D36A6D38566}">
      <dgm:prSet/>
      <dgm:spPr/>
      <dgm:t>
        <a:bodyPr/>
        <a:lstStyle/>
        <a:p>
          <a:endParaRPr lang="en-US"/>
        </a:p>
      </dgm:t>
    </dgm:pt>
    <dgm:pt modelId="{E5BCA856-4650-47D2-A798-8F91BAC527E4}">
      <dgm:prSet/>
      <dgm:spPr/>
      <dgm:t>
        <a:bodyPr/>
        <a:lstStyle/>
        <a:p>
          <a:pPr>
            <a:lnSpc>
              <a:spcPct val="100000"/>
            </a:lnSpc>
          </a:pPr>
          <a:r>
            <a:rPr lang="en-US" dirty="0"/>
            <a:t>Potential solutions for improving clinical trial diversity, including community engagement</a:t>
          </a:r>
        </a:p>
      </dgm:t>
    </dgm:pt>
    <dgm:pt modelId="{D1FAE762-9C65-46B8-BDBB-4A39A95782BB}" type="parTrans" cxnId="{4EEC6531-B481-4B59-919F-3CE849B0DB59}">
      <dgm:prSet/>
      <dgm:spPr/>
      <dgm:t>
        <a:bodyPr/>
        <a:lstStyle/>
        <a:p>
          <a:endParaRPr lang="en-US"/>
        </a:p>
      </dgm:t>
    </dgm:pt>
    <dgm:pt modelId="{DCFEE3F1-87F2-4316-9018-ED29D3CE03F3}" type="sibTrans" cxnId="{4EEC6531-B481-4B59-919F-3CE849B0DB59}">
      <dgm:prSet/>
      <dgm:spPr/>
      <dgm:t>
        <a:bodyPr/>
        <a:lstStyle/>
        <a:p>
          <a:endParaRPr lang="en-US"/>
        </a:p>
      </dgm:t>
    </dgm:pt>
    <dgm:pt modelId="{E2C9FC46-B87A-49BB-9CB7-0ABBEE6FE3DC}">
      <dgm:prSet/>
      <dgm:spPr/>
      <dgm:t>
        <a:bodyPr/>
        <a:lstStyle/>
        <a:p>
          <a:pPr>
            <a:lnSpc>
              <a:spcPct val="100000"/>
            </a:lnSpc>
          </a:pPr>
          <a:r>
            <a:rPr lang="en-US" dirty="0"/>
            <a:t>The importance of diversity in the scientific workforce</a:t>
          </a:r>
        </a:p>
      </dgm:t>
    </dgm:pt>
    <dgm:pt modelId="{3136D660-CA8A-4417-B57C-86AC9A6E578E}" type="parTrans" cxnId="{AA9C18FA-4619-43F6-B206-15D2D520B554}">
      <dgm:prSet/>
      <dgm:spPr/>
      <dgm:t>
        <a:bodyPr/>
        <a:lstStyle/>
        <a:p>
          <a:endParaRPr lang="en-US"/>
        </a:p>
      </dgm:t>
    </dgm:pt>
    <dgm:pt modelId="{CA45D04B-0C8C-445C-A613-9998ACAD3140}" type="sibTrans" cxnId="{AA9C18FA-4619-43F6-B206-15D2D520B554}">
      <dgm:prSet/>
      <dgm:spPr/>
      <dgm:t>
        <a:bodyPr/>
        <a:lstStyle/>
        <a:p>
          <a:endParaRPr lang="en-US"/>
        </a:p>
      </dgm:t>
    </dgm:pt>
    <dgm:pt modelId="{79345378-0E69-45F8-B626-DBE3F445339F}" type="pres">
      <dgm:prSet presAssocID="{C940FE9D-E84E-4C21-A824-047C7F5B0832}" presName="root" presStyleCnt="0">
        <dgm:presLayoutVars>
          <dgm:dir/>
          <dgm:resizeHandles val="exact"/>
        </dgm:presLayoutVars>
      </dgm:prSet>
      <dgm:spPr/>
    </dgm:pt>
    <dgm:pt modelId="{00E28381-BE22-48A3-B95D-73468A9A41F9}" type="pres">
      <dgm:prSet presAssocID="{E97D2DD7-E482-47BD-88A1-0979A289A379}" presName="compNode" presStyleCnt="0"/>
      <dgm:spPr/>
    </dgm:pt>
    <dgm:pt modelId="{BD7AC4CC-C2CE-412B-BB40-9D3FC380F117}" type="pres">
      <dgm:prSet presAssocID="{E97D2DD7-E482-47BD-88A1-0979A289A379}" presName="bgRect" presStyleLbl="bgShp" presStyleIdx="0" presStyleCnt="4" custLinFactNeighborY="32935"/>
      <dgm:spPr>
        <a:solidFill>
          <a:schemeClr val="accent2">
            <a:lumMod val="20000"/>
            <a:lumOff val="80000"/>
          </a:schemeClr>
        </a:solidFill>
      </dgm:spPr>
    </dgm:pt>
    <dgm:pt modelId="{C06126FB-9493-4A5A-8F06-4B43D9DF186F}" type="pres">
      <dgm:prSet presAssocID="{E97D2DD7-E482-47BD-88A1-0979A289A379}" presName="iconRect" presStyleLbl="node1" presStyleIdx="0" presStyleCnt="4" custLinFactNeighborX="2138" custLinFactNeighborY="70574"/>
      <dgm:spPr>
        <a:blipFill rotWithShape="1">
          <a:blip xmlns:r="http://schemas.openxmlformats.org/officeDocument/2006/relationships" r:embed="rId1"/>
          <a:stretch>
            <a:fillRect/>
          </a:stretch>
        </a:blipFill>
        <a:ln>
          <a:noFill/>
        </a:ln>
      </dgm:spPr>
    </dgm:pt>
    <dgm:pt modelId="{EF53C0BD-1144-4F6F-9218-13A5D015465F}" type="pres">
      <dgm:prSet presAssocID="{E97D2DD7-E482-47BD-88A1-0979A289A379}" presName="spaceRect" presStyleCnt="0"/>
      <dgm:spPr/>
    </dgm:pt>
    <dgm:pt modelId="{9AC39E25-8E6D-43DB-BDBE-F7457F5098C4}" type="pres">
      <dgm:prSet presAssocID="{E97D2DD7-E482-47BD-88A1-0979A289A379}" presName="parTx" presStyleLbl="revTx" presStyleIdx="0" presStyleCnt="4" custLinFactNeighborX="-296" custLinFactNeighborY="30582">
        <dgm:presLayoutVars>
          <dgm:chMax val="0"/>
          <dgm:chPref val="0"/>
        </dgm:presLayoutVars>
      </dgm:prSet>
      <dgm:spPr/>
    </dgm:pt>
    <dgm:pt modelId="{0114E194-9264-4077-AB0D-38FCC6D15AD0}" type="pres">
      <dgm:prSet presAssocID="{76819890-F542-492F-98B6-929753875AB5}" presName="sibTrans" presStyleCnt="0"/>
      <dgm:spPr/>
    </dgm:pt>
    <dgm:pt modelId="{60E795D7-4377-4654-B739-C29E14EB4B34}" type="pres">
      <dgm:prSet presAssocID="{64383D9C-A02E-4E27-B9D0-E1C089A63262}" presName="compNode" presStyleCnt="0"/>
      <dgm:spPr/>
    </dgm:pt>
    <dgm:pt modelId="{9F995158-FF1E-4882-8906-474097A0602C}" type="pres">
      <dgm:prSet presAssocID="{64383D9C-A02E-4E27-B9D0-E1C089A63262}" presName="bgRect" presStyleLbl="bgShp" presStyleIdx="1" presStyleCnt="4" custLinFactNeighborX="-587" custLinFactNeighborY="17721"/>
      <dgm:spPr/>
    </dgm:pt>
    <dgm:pt modelId="{FD749714-0040-4289-B91D-3B76832A420A}" type="pres">
      <dgm:prSet presAssocID="{64383D9C-A02E-4E27-B9D0-E1C089A63262}" presName="iconRect" presStyleLbl="node1" presStyleIdx="1" presStyleCnt="4" custLinFactNeighborX="2840" custLinFactNeighborY="28404"/>
      <dgm:spPr>
        <a:blipFill rotWithShape="1">
          <a:blip xmlns:r="http://schemas.openxmlformats.org/officeDocument/2006/relationships" r:embed="rId2"/>
          <a:stretch>
            <a:fillRect/>
          </a:stretch>
        </a:blipFill>
        <a:ln>
          <a:noFill/>
        </a:ln>
      </dgm:spPr>
    </dgm:pt>
    <dgm:pt modelId="{E87196B6-6B8F-4D86-8512-379E35726603}" type="pres">
      <dgm:prSet presAssocID="{64383D9C-A02E-4E27-B9D0-E1C089A63262}" presName="spaceRect" presStyleCnt="0"/>
      <dgm:spPr/>
    </dgm:pt>
    <dgm:pt modelId="{25943273-5DAA-4202-8F02-9E8CB50C8E4B}" type="pres">
      <dgm:prSet presAssocID="{64383D9C-A02E-4E27-B9D0-E1C089A63262}" presName="parTx" presStyleLbl="revTx" presStyleIdx="1" presStyleCnt="4" custLinFactNeighborY="12936">
        <dgm:presLayoutVars>
          <dgm:chMax val="0"/>
          <dgm:chPref val="0"/>
        </dgm:presLayoutVars>
      </dgm:prSet>
      <dgm:spPr/>
    </dgm:pt>
    <dgm:pt modelId="{038CE387-126B-4162-B8EB-528B6F5D3FC9}" type="pres">
      <dgm:prSet presAssocID="{93EF13BA-EFF2-417E-9F6D-88A92B109DCA}" presName="sibTrans" presStyleCnt="0"/>
      <dgm:spPr/>
    </dgm:pt>
    <dgm:pt modelId="{3A725E04-EF9C-43D9-B853-833FFB7ABD74}" type="pres">
      <dgm:prSet presAssocID="{E5BCA856-4650-47D2-A798-8F91BAC527E4}" presName="compNode" presStyleCnt="0"/>
      <dgm:spPr/>
    </dgm:pt>
    <dgm:pt modelId="{F528234D-757A-4958-B2C4-E033EC1B8FC8}" type="pres">
      <dgm:prSet presAssocID="{E5BCA856-4650-47D2-A798-8F91BAC527E4}" presName="bgRect" presStyleLbl="bgShp" presStyleIdx="2" presStyleCnt="4"/>
      <dgm:spPr/>
    </dgm:pt>
    <dgm:pt modelId="{7F81FBE6-121E-4E1F-8133-30B60BF3AB2C}" type="pres">
      <dgm:prSet presAssocID="{E5BCA856-4650-47D2-A798-8F91BAC527E4}" presName="iconRect" presStyleLbl="node1" presStyleIdx="2" presStyleCnt="4"/>
      <dgm:spPr>
        <a:blipFill rotWithShape="1">
          <a:blip xmlns:r="http://schemas.openxmlformats.org/officeDocument/2006/relationships" r:embed="rId3"/>
          <a:stretch>
            <a:fillRect/>
          </a:stretch>
        </a:blipFill>
        <a:ln>
          <a:noFill/>
        </a:ln>
      </dgm:spPr>
    </dgm:pt>
    <dgm:pt modelId="{01FFEACB-6FC5-49F1-89F5-E1346056E19D}" type="pres">
      <dgm:prSet presAssocID="{E5BCA856-4650-47D2-A798-8F91BAC527E4}" presName="spaceRect" presStyleCnt="0"/>
      <dgm:spPr/>
    </dgm:pt>
    <dgm:pt modelId="{489703D9-C001-44C4-9FE1-5C786F80A4E0}" type="pres">
      <dgm:prSet presAssocID="{E5BCA856-4650-47D2-A798-8F91BAC527E4}" presName="parTx" presStyleLbl="revTx" presStyleIdx="2" presStyleCnt="4">
        <dgm:presLayoutVars>
          <dgm:chMax val="0"/>
          <dgm:chPref val="0"/>
        </dgm:presLayoutVars>
      </dgm:prSet>
      <dgm:spPr/>
    </dgm:pt>
    <dgm:pt modelId="{8B9CE436-EFA5-4651-9B2A-76101A5083B4}" type="pres">
      <dgm:prSet presAssocID="{DCFEE3F1-87F2-4316-9018-ED29D3CE03F3}" presName="sibTrans" presStyleCnt="0"/>
      <dgm:spPr/>
    </dgm:pt>
    <dgm:pt modelId="{7DB7680E-86A4-41CD-B4FE-9FEC0104DA4B}" type="pres">
      <dgm:prSet presAssocID="{E2C9FC46-B87A-49BB-9CB7-0ABBEE6FE3DC}" presName="compNode" presStyleCnt="0"/>
      <dgm:spPr/>
    </dgm:pt>
    <dgm:pt modelId="{D87AFB5D-C4A9-4115-9DA8-6A85BAC54462}" type="pres">
      <dgm:prSet presAssocID="{E2C9FC46-B87A-49BB-9CB7-0ABBEE6FE3DC}" presName="bgRect" presStyleLbl="bgShp" presStyleIdx="3" presStyleCnt="4" custLinFactNeighborY="-19044"/>
      <dgm:spPr>
        <a:solidFill>
          <a:schemeClr val="accent5">
            <a:lumMod val="40000"/>
            <a:lumOff val="60000"/>
          </a:schemeClr>
        </a:solidFill>
      </dgm:spPr>
    </dgm:pt>
    <dgm:pt modelId="{288E7D68-A6BC-4436-9999-29E32242E9D1}" type="pres">
      <dgm:prSet presAssocID="{E2C9FC46-B87A-49BB-9CB7-0ABBEE6FE3DC}" presName="iconRect" presStyleLbl="node1" presStyleIdx="3" presStyleCnt="4" custLinFactNeighborY="-2780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onnections"/>
        </a:ext>
      </dgm:extLst>
    </dgm:pt>
    <dgm:pt modelId="{198A0434-AD8D-42BB-A483-C9D4C8BDA4EB}" type="pres">
      <dgm:prSet presAssocID="{E2C9FC46-B87A-49BB-9CB7-0ABBEE6FE3DC}" presName="spaceRect" presStyleCnt="0"/>
      <dgm:spPr/>
    </dgm:pt>
    <dgm:pt modelId="{DBC584B3-7B75-4EF2-9E55-E5B82F2A4628}" type="pres">
      <dgm:prSet presAssocID="{E2C9FC46-B87A-49BB-9CB7-0ABBEE6FE3DC}" presName="parTx" presStyleLbl="revTx" presStyleIdx="3" presStyleCnt="4" custLinFactNeighborX="-160" custLinFactNeighborY="-17446">
        <dgm:presLayoutVars>
          <dgm:chMax val="0"/>
          <dgm:chPref val="0"/>
        </dgm:presLayoutVars>
      </dgm:prSet>
      <dgm:spPr/>
    </dgm:pt>
  </dgm:ptLst>
  <dgm:cxnLst>
    <dgm:cxn modelId="{3992EE0A-11E8-4330-952C-0D36A6D38566}" srcId="{C940FE9D-E84E-4C21-A824-047C7F5B0832}" destId="{64383D9C-A02E-4E27-B9D0-E1C089A63262}" srcOrd="1" destOrd="0" parTransId="{67AF130D-AC60-4E1D-8EC2-9D57F27DF674}" sibTransId="{93EF13BA-EFF2-417E-9F6D-88A92B109DCA}"/>
    <dgm:cxn modelId="{4EEC6531-B481-4B59-919F-3CE849B0DB59}" srcId="{C940FE9D-E84E-4C21-A824-047C7F5B0832}" destId="{E5BCA856-4650-47D2-A798-8F91BAC527E4}" srcOrd="2" destOrd="0" parTransId="{D1FAE762-9C65-46B8-BDBB-4A39A95782BB}" sibTransId="{DCFEE3F1-87F2-4316-9018-ED29D3CE03F3}"/>
    <dgm:cxn modelId="{EA9E5433-B6E0-4001-BE7C-64099AF5A8D2}" type="presOf" srcId="{C940FE9D-E84E-4C21-A824-047C7F5B0832}" destId="{79345378-0E69-45F8-B626-DBE3F445339F}" srcOrd="0" destOrd="0" presId="urn:microsoft.com/office/officeart/2018/2/layout/IconVerticalSolidList"/>
    <dgm:cxn modelId="{925C9E71-D649-4BE9-8EA6-47B60FC414F9}" srcId="{C940FE9D-E84E-4C21-A824-047C7F5B0832}" destId="{E97D2DD7-E482-47BD-88A1-0979A289A379}" srcOrd="0" destOrd="0" parTransId="{315C7295-D937-4500-BA90-CC130E5E3A88}" sibTransId="{76819890-F542-492F-98B6-929753875AB5}"/>
    <dgm:cxn modelId="{C55515A3-83F1-46D1-917F-1FC68DAF819D}" type="presOf" srcId="{E5BCA856-4650-47D2-A798-8F91BAC527E4}" destId="{489703D9-C001-44C4-9FE1-5C786F80A4E0}" srcOrd="0" destOrd="0" presId="urn:microsoft.com/office/officeart/2018/2/layout/IconVerticalSolidList"/>
    <dgm:cxn modelId="{070C3EA8-A815-4259-8BC3-EAE86306CE3A}" type="presOf" srcId="{64383D9C-A02E-4E27-B9D0-E1C089A63262}" destId="{25943273-5DAA-4202-8F02-9E8CB50C8E4B}" srcOrd="0" destOrd="0" presId="urn:microsoft.com/office/officeart/2018/2/layout/IconVerticalSolidList"/>
    <dgm:cxn modelId="{E6D59CB2-8851-4686-B7CA-EB90E839EEAA}" type="presOf" srcId="{E2C9FC46-B87A-49BB-9CB7-0ABBEE6FE3DC}" destId="{DBC584B3-7B75-4EF2-9E55-E5B82F2A4628}" srcOrd="0" destOrd="0" presId="urn:microsoft.com/office/officeart/2018/2/layout/IconVerticalSolidList"/>
    <dgm:cxn modelId="{B9E289D4-D12D-460B-A1AC-050FCC0A4FC8}" type="presOf" srcId="{E97D2DD7-E482-47BD-88A1-0979A289A379}" destId="{9AC39E25-8E6D-43DB-BDBE-F7457F5098C4}" srcOrd="0" destOrd="0" presId="urn:microsoft.com/office/officeart/2018/2/layout/IconVerticalSolidList"/>
    <dgm:cxn modelId="{AA9C18FA-4619-43F6-B206-15D2D520B554}" srcId="{C940FE9D-E84E-4C21-A824-047C7F5B0832}" destId="{E2C9FC46-B87A-49BB-9CB7-0ABBEE6FE3DC}" srcOrd="3" destOrd="0" parTransId="{3136D660-CA8A-4417-B57C-86AC9A6E578E}" sibTransId="{CA45D04B-0C8C-445C-A613-9998ACAD3140}"/>
    <dgm:cxn modelId="{F7EFA17E-8866-4382-8547-4543F414E463}" type="presParOf" srcId="{79345378-0E69-45F8-B626-DBE3F445339F}" destId="{00E28381-BE22-48A3-B95D-73468A9A41F9}" srcOrd="0" destOrd="0" presId="urn:microsoft.com/office/officeart/2018/2/layout/IconVerticalSolidList"/>
    <dgm:cxn modelId="{0A825182-31C3-4B6C-A02D-6FD71B5716F7}" type="presParOf" srcId="{00E28381-BE22-48A3-B95D-73468A9A41F9}" destId="{BD7AC4CC-C2CE-412B-BB40-9D3FC380F117}" srcOrd="0" destOrd="0" presId="urn:microsoft.com/office/officeart/2018/2/layout/IconVerticalSolidList"/>
    <dgm:cxn modelId="{64F25B58-0827-4529-A0A6-1BA4D93252DB}" type="presParOf" srcId="{00E28381-BE22-48A3-B95D-73468A9A41F9}" destId="{C06126FB-9493-4A5A-8F06-4B43D9DF186F}" srcOrd="1" destOrd="0" presId="urn:microsoft.com/office/officeart/2018/2/layout/IconVerticalSolidList"/>
    <dgm:cxn modelId="{B46EDFA8-FD63-4333-8C48-00B648327B47}" type="presParOf" srcId="{00E28381-BE22-48A3-B95D-73468A9A41F9}" destId="{EF53C0BD-1144-4F6F-9218-13A5D015465F}" srcOrd="2" destOrd="0" presId="urn:microsoft.com/office/officeart/2018/2/layout/IconVerticalSolidList"/>
    <dgm:cxn modelId="{EE675C07-DF69-4B15-8BAF-1DF75B55C809}" type="presParOf" srcId="{00E28381-BE22-48A3-B95D-73468A9A41F9}" destId="{9AC39E25-8E6D-43DB-BDBE-F7457F5098C4}" srcOrd="3" destOrd="0" presId="urn:microsoft.com/office/officeart/2018/2/layout/IconVerticalSolidList"/>
    <dgm:cxn modelId="{6B0B017B-1A6A-4525-9273-C4A071635B1A}" type="presParOf" srcId="{79345378-0E69-45F8-B626-DBE3F445339F}" destId="{0114E194-9264-4077-AB0D-38FCC6D15AD0}" srcOrd="1" destOrd="0" presId="urn:microsoft.com/office/officeart/2018/2/layout/IconVerticalSolidList"/>
    <dgm:cxn modelId="{8D5BD317-5F7F-4A20-96C0-D20DF9C78A34}" type="presParOf" srcId="{79345378-0E69-45F8-B626-DBE3F445339F}" destId="{60E795D7-4377-4654-B739-C29E14EB4B34}" srcOrd="2" destOrd="0" presId="urn:microsoft.com/office/officeart/2018/2/layout/IconVerticalSolidList"/>
    <dgm:cxn modelId="{1E69D168-4275-490A-85FA-6CC49A62E4AB}" type="presParOf" srcId="{60E795D7-4377-4654-B739-C29E14EB4B34}" destId="{9F995158-FF1E-4882-8906-474097A0602C}" srcOrd="0" destOrd="0" presId="urn:microsoft.com/office/officeart/2018/2/layout/IconVerticalSolidList"/>
    <dgm:cxn modelId="{4B7C29ED-94E2-4862-8545-2CBD78332C3B}" type="presParOf" srcId="{60E795D7-4377-4654-B739-C29E14EB4B34}" destId="{FD749714-0040-4289-B91D-3B76832A420A}" srcOrd="1" destOrd="0" presId="urn:microsoft.com/office/officeart/2018/2/layout/IconVerticalSolidList"/>
    <dgm:cxn modelId="{6AC52FA8-332C-4F91-95F4-571DB4CB1FF4}" type="presParOf" srcId="{60E795D7-4377-4654-B739-C29E14EB4B34}" destId="{E87196B6-6B8F-4D86-8512-379E35726603}" srcOrd="2" destOrd="0" presId="urn:microsoft.com/office/officeart/2018/2/layout/IconVerticalSolidList"/>
    <dgm:cxn modelId="{ABF3BE72-6FA4-4E6B-914B-5E9A32EE2F99}" type="presParOf" srcId="{60E795D7-4377-4654-B739-C29E14EB4B34}" destId="{25943273-5DAA-4202-8F02-9E8CB50C8E4B}" srcOrd="3" destOrd="0" presId="urn:microsoft.com/office/officeart/2018/2/layout/IconVerticalSolidList"/>
    <dgm:cxn modelId="{C1CF5FB1-5500-4EA3-9982-B96BC83B6F4E}" type="presParOf" srcId="{79345378-0E69-45F8-B626-DBE3F445339F}" destId="{038CE387-126B-4162-B8EB-528B6F5D3FC9}" srcOrd="3" destOrd="0" presId="urn:microsoft.com/office/officeart/2018/2/layout/IconVerticalSolidList"/>
    <dgm:cxn modelId="{77157C14-2F81-411C-B247-8B63A09AB1F7}" type="presParOf" srcId="{79345378-0E69-45F8-B626-DBE3F445339F}" destId="{3A725E04-EF9C-43D9-B853-833FFB7ABD74}" srcOrd="4" destOrd="0" presId="urn:microsoft.com/office/officeart/2018/2/layout/IconVerticalSolidList"/>
    <dgm:cxn modelId="{167ED348-79B7-468A-8BB9-4D4B2AD380F4}" type="presParOf" srcId="{3A725E04-EF9C-43D9-B853-833FFB7ABD74}" destId="{F528234D-757A-4958-B2C4-E033EC1B8FC8}" srcOrd="0" destOrd="0" presId="urn:microsoft.com/office/officeart/2018/2/layout/IconVerticalSolidList"/>
    <dgm:cxn modelId="{FB527A84-2B30-4F31-97F3-F2CDAB8FBB97}" type="presParOf" srcId="{3A725E04-EF9C-43D9-B853-833FFB7ABD74}" destId="{7F81FBE6-121E-4E1F-8133-30B60BF3AB2C}" srcOrd="1" destOrd="0" presId="urn:microsoft.com/office/officeart/2018/2/layout/IconVerticalSolidList"/>
    <dgm:cxn modelId="{29FBCB3D-4A53-48FA-864C-07FF4ED29226}" type="presParOf" srcId="{3A725E04-EF9C-43D9-B853-833FFB7ABD74}" destId="{01FFEACB-6FC5-49F1-89F5-E1346056E19D}" srcOrd="2" destOrd="0" presId="urn:microsoft.com/office/officeart/2018/2/layout/IconVerticalSolidList"/>
    <dgm:cxn modelId="{4409CC68-00C6-41AA-8A69-721031C1F490}" type="presParOf" srcId="{3A725E04-EF9C-43D9-B853-833FFB7ABD74}" destId="{489703D9-C001-44C4-9FE1-5C786F80A4E0}" srcOrd="3" destOrd="0" presId="urn:microsoft.com/office/officeart/2018/2/layout/IconVerticalSolidList"/>
    <dgm:cxn modelId="{C99AD2A0-DF53-4F53-BFC3-4D684C7A1B73}" type="presParOf" srcId="{79345378-0E69-45F8-B626-DBE3F445339F}" destId="{8B9CE436-EFA5-4651-9B2A-76101A5083B4}" srcOrd="5" destOrd="0" presId="urn:microsoft.com/office/officeart/2018/2/layout/IconVerticalSolidList"/>
    <dgm:cxn modelId="{8E05A599-1082-494E-8F41-53D1F26ED1DC}" type="presParOf" srcId="{79345378-0E69-45F8-B626-DBE3F445339F}" destId="{7DB7680E-86A4-41CD-B4FE-9FEC0104DA4B}" srcOrd="6" destOrd="0" presId="urn:microsoft.com/office/officeart/2018/2/layout/IconVerticalSolidList"/>
    <dgm:cxn modelId="{E0AEBFC2-9105-44DD-BF6A-46E91CF1B001}" type="presParOf" srcId="{7DB7680E-86A4-41CD-B4FE-9FEC0104DA4B}" destId="{D87AFB5D-C4A9-4115-9DA8-6A85BAC54462}" srcOrd="0" destOrd="0" presId="urn:microsoft.com/office/officeart/2018/2/layout/IconVerticalSolidList"/>
    <dgm:cxn modelId="{EEF9B102-6492-4C45-AD4C-610E0B9B6B11}" type="presParOf" srcId="{7DB7680E-86A4-41CD-B4FE-9FEC0104DA4B}" destId="{288E7D68-A6BC-4436-9999-29E32242E9D1}" srcOrd="1" destOrd="0" presId="urn:microsoft.com/office/officeart/2018/2/layout/IconVerticalSolidList"/>
    <dgm:cxn modelId="{B8C9082D-1919-442F-9F1C-1E71528C8D95}" type="presParOf" srcId="{7DB7680E-86A4-41CD-B4FE-9FEC0104DA4B}" destId="{198A0434-AD8D-42BB-A483-C9D4C8BDA4EB}" srcOrd="2" destOrd="0" presId="urn:microsoft.com/office/officeart/2018/2/layout/IconVerticalSolidList"/>
    <dgm:cxn modelId="{5802CE08-919F-45ED-858A-25C1EFC6DA1A}" type="presParOf" srcId="{7DB7680E-86A4-41CD-B4FE-9FEC0104DA4B}" destId="{DBC584B3-7B75-4EF2-9E55-E5B82F2A46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AC4CC-C2CE-412B-BB40-9D3FC380F117}">
      <dsp:nvSpPr>
        <dsp:cNvPr id="0" name=""/>
        <dsp:cNvSpPr/>
      </dsp:nvSpPr>
      <dsp:spPr>
        <a:xfrm>
          <a:off x="0" y="337841"/>
          <a:ext cx="8327336" cy="1019673"/>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C06126FB-9493-4A5A-8F06-4B43D9DF186F}">
      <dsp:nvSpPr>
        <dsp:cNvPr id="0" name=""/>
        <dsp:cNvSpPr/>
      </dsp:nvSpPr>
      <dsp:spPr>
        <a:xfrm>
          <a:off x="320441" y="627231"/>
          <a:ext cx="560820" cy="560820"/>
        </a:xfrm>
        <a:prstGeom prst="rect">
          <a:avLst/>
        </a:prstGeom>
        <a:blipFill rotWithShape="1">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C39E25-8E6D-43DB-BDBE-F7457F5098C4}">
      <dsp:nvSpPr>
        <dsp:cNvPr id="0" name=""/>
        <dsp:cNvSpPr/>
      </dsp:nvSpPr>
      <dsp:spPr>
        <a:xfrm>
          <a:off x="1156560" y="31384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and inclusion in clinical research and historical examples</a:t>
          </a:r>
        </a:p>
      </dsp:txBody>
      <dsp:txXfrm>
        <a:off x="1156560" y="313848"/>
        <a:ext cx="7149613" cy="1019673"/>
      </dsp:txXfrm>
    </dsp:sp>
    <dsp:sp modelId="{9F995158-FF1E-4882-8906-474097A0602C}">
      <dsp:nvSpPr>
        <dsp:cNvPr id="0" name=""/>
        <dsp:cNvSpPr/>
      </dsp:nvSpPr>
      <dsp:spPr>
        <a:xfrm>
          <a:off x="0" y="1457300"/>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49714-0040-4289-B91D-3B76832A420A}">
      <dsp:nvSpPr>
        <dsp:cNvPr id="0" name=""/>
        <dsp:cNvSpPr/>
      </dsp:nvSpPr>
      <dsp:spPr>
        <a:xfrm>
          <a:off x="324378" y="1665325"/>
          <a:ext cx="560820" cy="560820"/>
        </a:xfrm>
        <a:prstGeom prst="rect">
          <a:avLst/>
        </a:prstGeom>
        <a:blipFill rotWithShape="1">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943273-5DAA-4202-8F02-9E8CB50C8E4B}">
      <dsp:nvSpPr>
        <dsp:cNvPr id="0" name=""/>
        <dsp:cNvSpPr/>
      </dsp:nvSpPr>
      <dsp:spPr>
        <a:xfrm>
          <a:off x="1177722" y="140850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Barriers to clinical trial participation for historically underrepresented groups</a:t>
          </a:r>
        </a:p>
      </dsp:txBody>
      <dsp:txXfrm>
        <a:off x="1177722" y="1408508"/>
        <a:ext cx="7149613" cy="1019673"/>
      </dsp:txXfrm>
    </dsp:sp>
    <dsp:sp modelId="{F528234D-757A-4958-B2C4-E033EC1B8FC8}">
      <dsp:nvSpPr>
        <dsp:cNvPr id="0" name=""/>
        <dsp:cNvSpPr/>
      </dsp:nvSpPr>
      <dsp:spPr>
        <a:xfrm>
          <a:off x="0" y="2551195"/>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1FBE6-121E-4E1F-8133-30B60BF3AB2C}">
      <dsp:nvSpPr>
        <dsp:cNvPr id="0" name=""/>
        <dsp:cNvSpPr/>
      </dsp:nvSpPr>
      <dsp:spPr>
        <a:xfrm>
          <a:off x="308451" y="2780622"/>
          <a:ext cx="560820" cy="560820"/>
        </a:xfrm>
        <a:prstGeom prst="rect">
          <a:avLst/>
        </a:prstGeom>
        <a:blipFill rotWithShape="1">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9703D9-C001-44C4-9FE1-5C786F80A4E0}">
      <dsp:nvSpPr>
        <dsp:cNvPr id="0" name=""/>
        <dsp:cNvSpPr/>
      </dsp:nvSpPr>
      <dsp:spPr>
        <a:xfrm>
          <a:off x="1177722" y="25511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Potential solutions for improving clinical trial diversity, including community engagement</a:t>
          </a:r>
        </a:p>
      </dsp:txBody>
      <dsp:txXfrm>
        <a:off x="1177722" y="2551195"/>
        <a:ext cx="7149613" cy="1019673"/>
      </dsp:txXfrm>
    </dsp:sp>
    <dsp:sp modelId="{D87AFB5D-C4A9-4115-9DA8-6A85BAC54462}">
      <dsp:nvSpPr>
        <dsp:cNvPr id="0" name=""/>
        <dsp:cNvSpPr/>
      </dsp:nvSpPr>
      <dsp:spPr>
        <a:xfrm>
          <a:off x="0" y="3631600"/>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E7D68-A6BC-4436-9999-29E32242E9D1}">
      <dsp:nvSpPr>
        <dsp:cNvPr id="0" name=""/>
        <dsp:cNvSpPr/>
      </dsp:nvSpPr>
      <dsp:spPr>
        <a:xfrm>
          <a:off x="308451" y="3899272"/>
          <a:ext cx="560820" cy="56082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584B3-7B75-4EF2-9E55-E5B82F2A4628}">
      <dsp:nvSpPr>
        <dsp:cNvPr id="0" name=""/>
        <dsp:cNvSpPr/>
      </dsp:nvSpPr>
      <dsp:spPr>
        <a:xfrm>
          <a:off x="1166283" y="36478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in the scientific workforce</a:t>
          </a:r>
        </a:p>
      </dsp:txBody>
      <dsp:txXfrm>
        <a:off x="1166283" y="3647895"/>
        <a:ext cx="7149613" cy="1019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AC4CC-C2CE-412B-BB40-9D3FC380F117}">
      <dsp:nvSpPr>
        <dsp:cNvPr id="0" name=""/>
        <dsp:cNvSpPr/>
      </dsp:nvSpPr>
      <dsp:spPr>
        <a:xfrm>
          <a:off x="0" y="337841"/>
          <a:ext cx="8327336" cy="1019673"/>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C06126FB-9493-4A5A-8F06-4B43D9DF186F}">
      <dsp:nvSpPr>
        <dsp:cNvPr id="0" name=""/>
        <dsp:cNvSpPr/>
      </dsp:nvSpPr>
      <dsp:spPr>
        <a:xfrm>
          <a:off x="320441" y="627231"/>
          <a:ext cx="560820" cy="560820"/>
        </a:xfrm>
        <a:prstGeom prst="rect">
          <a:avLst/>
        </a:prstGeom>
        <a:blipFill rotWithShape="1">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C39E25-8E6D-43DB-BDBE-F7457F5098C4}">
      <dsp:nvSpPr>
        <dsp:cNvPr id="0" name=""/>
        <dsp:cNvSpPr/>
      </dsp:nvSpPr>
      <dsp:spPr>
        <a:xfrm>
          <a:off x="1156560" y="31384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and inclusion in clinical research and historical examples</a:t>
          </a:r>
        </a:p>
      </dsp:txBody>
      <dsp:txXfrm>
        <a:off x="1156560" y="313848"/>
        <a:ext cx="7149613" cy="1019673"/>
      </dsp:txXfrm>
    </dsp:sp>
    <dsp:sp modelId="{9F995158-FF1E-4882-8906-474097A0602C}">
      <dsp:nvSpPr>
        <dsp:cNvPr id="0" name=""/>
        <dsp:cNvSpPr/>
      </dsp:nvSpPr>
      <dsp:spPr>
        <a:xfrm>
          <a:off x="0" y="1457300"/>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49714-0040-4289-B91D-3B76832A420A}">
      <dsp:nvSpPr>
        <dsp:cNvPr id="0" name=""/>
        <dsp:cNvSpPr/>
      </dsp:nvSpPr>
      <dsp:spPr>
        <a:xfrm>
          <a:off x="324378" y="1665325"/>
          <a:ext cx="560820" cy="560820"/>
        </a:xfrm>
        <a:prstGeom prst="rect">
          <a:avLst/>
        </a:prstGeom>
        <a:blipFill rotWithShape="1">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943273-5DAA-4202-8F02-9E8CB50C8E4B}">
      <dsp:nvSpPr>
        <dsp:cNvPr id="0" name=""/>
        <dsp:cNvSpPr/>
      </dsp:nvSpPr>
      <dsp:spPr>
        <a:xfrm>
          <a:off x="1177722" y="140850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Barriers to clinical trial participation for historically underrepresented groups</a:t>
          </a:r>
        </a:p>
      </dsp:txBody>
      <dsp:txXfrm>
        <a:off x="1177722" y="1408508"/>
        <a:ext cx="7149613" cy="1019673"/>
      </dsp:txXfrm>
    </dsp:sp>
    <dsp:sp modelId="{F528234D-757A-4958-B2C4-E033EC1B8FC8}">
      <dsp:nvSpPr>
        <dsp:cNvPr id="0" name=""/>
        <dsp:cNvSpPr/>
      </dsp:nvSpPr>
      <dsp:spPr>
        <a:xfrm>
          <a:off x="0" y="2551195"/>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1FBE6-121E-4E1F-8133-30B60BF3AB2C}">
      <dsp:nvSpPr>
        <dsp:cNvPr id="0" name=""/>
        <dsp:cNvSpPr/>
      </dsp:nvSpPr>
      <dsp:spPr>
        <a:xfrm>
          <a:off x="308451" y="2780622"/>
          <a:ext cx="560820" cy="560820"/>
        </a:xfrm>
        <a:prstGeom prst="rect">
          <a:avLst/>
        </a:prstGeom>
        <a:blipFill rotWithShape="1">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9703D9-C001-44C4-9FE1-5C786F80A4E0}">
      <dsp:nvSpPr>
        <dsp:cNvPr id="0" name=""/>
        <dsp:cNvSpPr/>
      </dsp:nvSpPr>
      <dsp:spPr>
        <a:xfrm>
          <a:off x="1177722" y="25511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Potential solutions for improving clinical trial diversity, including community engagement</a:t>
          </a:r>
        </a:p>
      </dsp:txBody>
      <dsp:txXfrm>
        <a:off x="1177722" y="2551195"/>
        <a:ext cx="7149613" cy="1019673"/>
      </dsp:txXfrm>
    </dsp:sp>
    <dsp:sp modelId="{D87AFB5D-C4A9-4115-9DA8-6A85BAC54462}">
      <dsp:nvSpPr>
        <dsp:cNvPr id="0" name=""/>
        <dsp:cNvSpPr/>
      </dsp:nvSpPr>
      <dsp:spPr>
        <a:xfrm>
          <a:off x="0" y="3631600"/>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E7D68-A6BC-4436-9999-29E32242E9D1}">
      <dsp:nvSpPr>
        <dsp:cNvPr id="0" name=""/>
        <dsp:cNvSpPr/>
      </dsp:nvSpPr>
      <dsp:spPr>
        <a:xfrm>
          <a:off x="308451" y="3899272"/>
          <a:ext cx="560820" cy="56082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584B3-7B75-4EF2-9E55-E5B82F2A4628}">
      <dsp:nvSpPr>
        <dsp:cNvPr id="0" name=""/>
        <dsp:cNvSpPr/>
      </dsp:nvSpPr>
      <dsp:spPr>
        <a:xfrm>
          <a:off x="1166283" y="36478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in the scientific workforce</a:t>
          </a:r>
        </a:p>
      </dsp:txBody>
      <dsp:txXfrm>
        <a:off x="1166283" y="3647895"/>
        <a:ext cx="7149613" cy="10196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AC4CC-C2CE-412B-BB40-9D3FC380F117}">
      <dsp:nvSpPr>
        <dsp:cNvPr id="0" name=""/>
        <dsp:cNvSpPr/>
      </dsp:nvSpPr>
      <dsp:spPr>
        <a:xfrm>
          <a:off x="0" y="337841"/>
          <a:ext cx="8327336" cy="1019673"/>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C06126FB-9493-4A5A-8F06-4B43D9DF186F}">
      <dsp:nvSpPr>
        <dsp:cNvPr id="0" name=""/>
        <dsp:cNvSpPr/>
      </dsp:nvSpPr>
      <dsp:spPr>
        <a:xfrm>
          <a:off x="320441" y="627231"/>
          <a:ext cx="560820" cy="560820"/>
        </a:xfrm>
        <a:prstGeom prst="rect">
          <a:avLst/>
        </a:prstGeom>
        <a:blipFill rotWithShape="1">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C39E25-8E6D-43DB-BDBE-F7457F5098C4}">
      <dsp:nvSpPr>
        <dsp:cNvPr id="0" name=""/>
        <dsp:cNvSpPr/>
      </dsp:nvSpPr>
      <dsp:spPr>
        <a:xfrm>
          <a:off x="1156560" y="31384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and inclusion in clinical research</a:t>
          </a:r>
        </a:p>
      </dsp:txBody>
      <dsp:txXfrm>
        <a:off x="1156560" y="313848"/>
        <a:ext cx="7149613" cy="1019673"/>
      </dsp:txXfrm>
    </dsp:sp>
    <dsp:sp modelId="{9F995158-FF1E-4882-8906-474097A0602C}">
      <dsp:nvSpPr>
        <dsp:cNvPr id="0" name=""/>
        <dsp:cNvSpPr/>
      </dsp:nvSpPr>
      <dsp:spPr>
        <a:xfrm>
          <a:off x="0" y="1457300"/>
          <a:ext cx="8327336" cy="1019673"/>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FD749714-0040-4289-B91D-3B76832A420A}">
      <dsp:nvSpPr>
        <dsp:cNvPr id="0" name=""/>
        <dsp:cNvSpPr/>
      </dsp:nvSpPr>
      <dsp:spPr>
        <a:xfrm>
          <a:off x="324378" y="1665325"/>
          <a:ext cx="560820" cy="560820"/>
        </a:xfrm>
        <a:prstGeom prst="rect">
          <a:avLst/>
        </a:prstGeom>
        <a:blipFill rotWithShape="1">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943273-5DAA-4202-8F02-9E8CB50C8E4B}">
      <dsp:nvSpPr>
        <dsp:cNvPr id="0" name=""/>
        <dsp:cNvSpPr/>
      </dsp:nvSpPr>
      <dsp:spPr>
        <a:xfrm>
          <a:off x="1177722" y="140850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Barriers to clinical trial participation for historically underrepresented groups</a:t>
          </a:r>
        </a:p>
      </dsp:txBody>
      <dsp:txXfrm>
        <a:off x="1177722" y="1408508"/>
        <a:ext cx="7149613" cy="1019673"/>
      </dsp:txXfrm>
    </dsp:sp>
    <dsp:sp modelId="{F528234D-757A-4958-B2C4-E033EC1B8FC8}">
      <dsp:nvSpPr>
        <dsp:cNvPr id="0" name=""/>
        <dsp:cNvSpPr/>
      </dsp:nvSpPr>
      <dsp:spPr>
        <a:xfrm>
          <a:off x="0" y="2551195"/>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1FBE6-121E-4E1F-8133-30B60BF3AB2C}">
      <dsp:nvSpPr>
        <dsp:cNvPr id="0" name=""/>
        <dsp:cNvSpPr/>
      </dsp:nvSpPr>
      <dsp:spPr>
        <a:xfrm>
          <a:off x="308451" y="2780622"/>
          <a:ext cx="560820" cy="560820"/>
        </a:xfrm>
        <a:prstGeom prst="rect">
          <a:avLst/>
        </a:prstGeom>
        <a:blipFill rotWithShape="1">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9703D9-C001-44C4-9FE1-5C786F80A4E0}">
      <dsp:nvSpPr>
        <dsp:cNvPr id="0" name=""/>
        <dsp:cNvSpPr/>
      </dsp:nvSpPr>
      <dsp:spPr>
        <a:xfrm>
          <a:off x="1177722" y="25511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Potential solutions for improving clinical trial diversity, including community engagement</a:t>
          </a:r>
        </a:p>
      </dsp:txBody>
      <dsp:txXfrm>
        <a:off x="1177722" y="2551195"/>
        <a:ext cx="7149613" cy="1019673"/>
      </dsp:txXfrm>
    </dsp:sp>
    <dsp:sp modelId="{D87AFB5D-C4A9-4115-9DA8-6A85BAC54462}">
      <dsp:nvSpPr>
        <dsp:cNvPr id="0" name=""/>
        <dsp:cNvSpPr/>
      </dsp:nvSpPr>
      <dsp:spPr>
        <a:xfrm>
          <a:off x="0" y="3631600"/>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E7D68-A6BC-4436-9999-29E32242E9D1}">
      <dsp:nvSpPr>
        <dsp:cNvPr id="0" name=""/>
        <dsp:cNvSpPr/>
      </dsp:nvSpPr>
      <dsp:spPr>
        <a:xfrm>
          <a:off x="308451" y="3899272"/>
          <a:ext cx="560820" cy="56082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584B3-7B75-4EF2-9E55-E5B82F2A4628}">
      <dsp:nvSpPr>
        <dsp:cNvPr id="0" name=""/>
        <dsp:cNvSpPr/>
      </dsp:nvSpPr>
      <dsp:spPr>
        <a:xfrm>
          <a:off x="1166283" y="36478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in the scientific workforce</a:t>
          </a:r>
        </a:p>
      </dsp:txBody>
      <dsp:txXfrm>
        <a:off x="1166283" y="3647895"/>
        <a:ext cx="7149613" cy="10196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AC4CC-C2CE-412B-BB40-9D3FC380F117}">
      <dsp:nvSpPr>
        <dsp:cNvPr id="0" name=""/>
        <dsp:cNvSpPr/>
      </dsp:nvSpPr>
      <dsp:spPr>
        <a:xfrm>
          <a:off x="0" y="337841"/>
          <a:ext cx="8327336" cy="1019673"/>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C06126FB-9493-4A5A-8F06-4B43D9DF186F}">
      <dsp:nvSpPr>
        <dsp:cNvPr id="0" name=""/>
        <dsp:cNvSpPr/>
      </dsp:nvSpPr>
      <dsp:spPr>
        <a:xfrm>
          <a:off x="320441" y="627231"/>
          <a:ext cx="560820" cy="560820"/>
        </a:xfrm>
        <a:prstGeom prst="rect">
          <a:avLst/>
        </a:prstGeom>
        <a:blipFill rotWithShape="1">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C39E25-8E6D-43DB-BDBE-F7457F5098C4}">
      <dsp:nvSpPr>
        <dsp:cNvPr id="0" name=""/>
        <dsp:cNvSpPr/>
      </dsp:nvSpPr>
      <dsp:spPr>
        <a:xfrm>
          <a:off x="1156560" y="31384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and inclusion in clinical research</a:t>
          </a:r>
        </a:p>
      </dsp:txBody>
      <dsp:txXfrm>
        <a:off x="1156560" y="313848"/>
        <a:ext cx="7149613" cy="1019673"/>
      </dsp:txXfrm>
    </dsp:sp>
    <dsp:sp modelId="{9F995158-FF1E-4882-8906-474097A0602C}">
      <dsp:nvSpPr>
        <dsp:cNvPr id="0" name=""/>
        <dsp:cNvSpPr/>
      </dsp:nvSpPr>
      <dsp:spPr>
        <a:xfrm>
          <a:off x="0" y="1457300"/>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49714-0040-4289-B91D-3B76832A420A}">
      <dsp:nvSpPr>
        <dsp:cNvPr id="0" name=""/>
        <dsp:cNvSpPr/>
      </dsp:nvSpPr>
      <dsp:spPr>
        <a:xfrm>
          <a:off x="324378" y="1665325"/>
          <a:ext cx="560820" cy="560820"/>
        </a:xfrm>
        <a:prstGeom prst="rect">
          <a:avLst/>
        </a:prstGeom>
        <a:blipFill rotWithShape="1">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943273-5DAA-4202-8F02-9E8CB50C8E4B}">
      <dsp:nvSpPr>
        <dsp:cNvPr id="0" name=""/>
        <dsp:cNvSpPr/>
      </dsp:nvSpPr>
      <dsp:spPr>
        <a:xfrm>
          <a:off x="1177722" y="140850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Barriers to clinical trial participation for historically underrepresented groups</a:t>
          </a:r>
        </a:p>
      </dsp:txBody>
      <dsp:txXfrm>
        <a:off x="1177722" y="1408508"/>
        <a:ext cx="7149613" cy="1019673"/>
      </dsp:txXfrm>
    </dsp:sp>
    <dsp:sp modelId="{F528234D-757A-4958-B2C4-E033EC1B8FC8}">
      <dsp:nvSpPr>
        <dsp:cNvPr id="0" name=""/>
        <dsp:cNvSpPr/>
      </dsp:nvSpPr>
      <dsp:spPr>
        <a:xfrm>
          <a:off x="0" y="2551195"/>
          <a:ext cx="8327336" cy="1019673"/>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7F81FBE6-121E-4E1F-8133-30B60BF3AB2C}">
      <dsp:nvSpPr>
        <dsp:cNvPr id="0" name=""/>
        <dsp:cNvSpPr/>
      </dsp:nvSpPr>
      <dsp:spPr>
        <a:xfrm>
          <a:off x="308451" y="2780622"/>
          <a:ext cx="560820" cy="560820"/>
        </a:xfrm>
        <a:prstGeom prst="rect">
          <a:avLst/>
        </a:prstGeom>
        <a:blipFill rotWithShape="1">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9703D9-C001-44C4-9FE1-5C786F80A4E0}">
      <dsp:nvSpPr>
        <dsp:cNvPr id="0" name=""/>
        <dsp:cNvSpPr/>
      </dsp:nvSpPr>
      <dsp:spPr>
        <a:xfrm>
          <a:off x="1177722" y="25511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Potential solutions for improving clinical trial diversity, including community engagement</a:t>
          </a:r>
        </a:p>
      </dsp:txBody>
      <dsp:txXfrm>
        <a:off x="1177722" y="2551195"/>
        <a:ext cx="7149613" cy="1019673"/>
      </dsp:txXfrm>
    </dsp:sp>
    <dsp:sp modelId="{D87AFB5D-C4A9-4115-9DA8-6A85BAC54462}">
      <dsp:nvSpPr>
        <dsp:cNvPr id="0" name=""/>
        <dsp:cNvSpPr/>
      </dsp:nvSpPr>
      <dsp:spPr>
        <a:xfrm>
          <a:off x="0" y="3631600"/>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E7D68-A6BC-4436-9999-29E32242E9D1}">
      <dsp:nvSpPr>
        <dsp:cNvPr id="0" name=""/>
        <dsp:cNvSpPr/>
      </dsp:nvSpPr>
      <dsp:spPr>
        <a:xfrm>
          <a:off x="308451" y="3899272"/>
          <a:ext cx="560820" cy="56082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584B3-7B75-4EF2-9E55-E5B82F2A4628}">
      <dsp:nvSpPr>
        <dsp:cNvPr id="0" name=""/>
        <dsp:cNvSpPr/>
      </dsp:nvSpPr>
      <dsp:spPr>
        <a:xfrm>
          <a:off x="1166283" y="36478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in the scientific workforce</a:t>
          </a:r>
        </a:p>
      </dsp:txBody>
      <dsp:txXfrm>
        <a:off x="1166283" y="3647895"/>
        <a:ext cx="7149613" cy="10196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AC4CC-C2CE-412B-BB40-9D3FC380F117}">
      <dsp:nvSpPr>
        <dsp:cNvPr id="0" name=""/>
        <dsp:cNvSpPr/>
      </dsp:nvSpPr>
      <dsp:spPr>
        <a:xfrm>
          <a:off x="0" y="322905"/>
          <a:ext cx="8327336" cy="9745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6126FB-9493-4A5A-8F06-4B43D9DF186F}">
      <dsp:nvSpPr>
        <dsp:cNvPr id="0" name=""/>
        <dsp:cNvSpPr/>
      </dsp:nvSpPr>
      <dsp:spPr>
        <a:xfrm>
          <a:off x="306274" y="599501"/>
          <a:ext cx="536025" cy="5360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C39E25-8E6D-43DB-BDBE-F7457F5098C4}">
      <dsp:nvSpPr>
        <dsp:cNvPr id="0" name=""/>
        <dsp:cNvSpPr/>
      </dsp:nvSpPr>
      <dsp:spPr>
        <a:xfrm>
          <a:off x="1104337" y="299972"/>
          <a:ext cx="7201681" cy="9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44" tIns="103144" rIns="103144" bIns="103144" numCol="1" spcCol="1270" anchor="ctr" anchorCtr="0">
          <a:noAutofit/>
        </a:bodyPr>
        <a:lstStyle/>
        <a:p>
          <a:pPr marL="0" lvl="0" indent="0" algn="l" defTabSz="977900">
            <a:lnSpc>
              <a:spcPct val="100000"/>
            </a:lnSpc>
            <a:spcBef>
              <a:spcPct val="0"/>
            </a:spcBef>
            <a:spcAft>
              <a:spcPct val="35000"/>
            </a:spcAft>
            <a:buNone/>
          </a:pPr>
          <a:r>
            <a:rPr lang="en-US" sz="2200" kern="1200" dirty="0"/>
            <a:t>Community engagement can helps address current health needs and preparedness (e.g. for future pandemics)</a:t>
          </a:r>
        </a:p>
      </dsp:txBody>
      <dsp:txXfrm>
        <a:off x="1104337" y="299972"/>
        <a:ext cx="7201681" cy="974592"/>
      </dsp:txXfrm>
    </dsp:sp>
    <dsp:sp modelId="{9F995158-FF1E-4882-8906-474097A0602C}">
      <dsp:nvSpPr>
        <dsp:cNvPr id="0" name=""/>
        <dsp:cNvSpPr/>
      </dsp:nvSpPr>
      <dsp:spPr>
        <a:xfrm>
          <a:off x="0" y="1392871"/>
          <a:ext cx="8327336" cy="9745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49714-0040-4289-B91D-3B76832A420A}">
      <dsp:nvSpPr>
        <dsp:cNvPr id="0" name=""/>
        <dsp:cNvSpPr/>
      </dsp:nvSpPr>
      <dsp:spPr>
        <a:xfrm>
          <a:off x="294814" y="1439447"/>
          <a:ext cx="536025" cy="5360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943273-5DAA-4202-8F02-9E8CB50C8E4B}">
      <dsp:nvSpPr>
        <dsp:cNvPr id="0" name=""/>
        <dsp:cNvSpPr/>
      </dsp:nvSpPr>
      <dsp:spPr>
        <a:xfrm>
          <a:off x="1125654" y="1346237"/>
          <a:ext cx="7201681" cy="9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44" tIns="103144" rIns="103144" bIns="103144" numCol="1" spcCol="1270" anchor="ctr" anchorCtr="0">
          <a:noAutofit/>
        </a:bodyPr>
        <a:lstStyle/>
        <a:p>
          <a:pPr marL="0" lvl="0" indent="0" algn="l" defTabSz="977900">
            <a:lnSpc>
              <a:spcPct val="100000"/>
            </a:lnSpc>
            <a:spcBef>
              <a:spcPct val="0"/>
            </a:spcBef>
            <a:spcAft>
              <a:spcPct val="35000"/>
            </a:spcAft>
            <a:buNone/>
          </a:pPr>
          <a:r>
            <a:rPr lang="en-US" sz="2200" kern="1200" dirty="0"/>
            <a:t>Having robust community engagement structures in place makes research more nimble, responsive, and inclusive</a:t>
          </a:r>
        </a:p>
      </dsp:txBody>
      <dsp:txXfrm>
        <a:off x="1125654" y="1346237"/>
        <a:ext cx="7201681" cy="974592"/>
      </dsp:txXfrm>
    </dsp:sp>
    <dsp:sp modelId="{F528234D-757A-4958-B2C4-E033EC1B8FC8}">
      <dsp:nvSpPr>
        <dsp:cNvPr id="0" name=""/>
        <dsp:cNvSpPr/>
      </dsp:nvSpPr>
      <dsp:spPr>
        <a:xfrm>
          <a:off x="0" y="2438404"/>
          <a:ext cx="8327336" cy="9745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1FBE6-121E-4E1F-8133-30B60BF3AB2C}">
      <dsp:nvSpPr>
        <dsp:cNvPr id="0" name=""/>
        <dsp:cNvSpPr/>
      </dsp:nvSpPr>
      <dsp:spPr>
        <a:xfrm>
          <a:off x="294814" y="2657687"/>
          <a:ext cx="536025" cy="5360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9703D9-C001-44C4-9FE1-5C786F80A4E0}">
      <dsp:nvSpPr>
        <dsp:cNvPr id="0" name=""/>
        <dsp:cNvSpPr/>
      </dsp:nvSpPr>
      <dsp:spPr>
        <a:xfrm>
          <a:off x="1125654" y="2438404"/>
          <a:ext cx="7201681" cy="9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44" tIns="103144" rIns="103144" bIns="103144" numCol="1" spcCol="1270" anchor="ctr" anchorCtr="0">
          <a:noAutofit/>
        </a:bodyPr>
        <a:lstStyle/>
        <a:p>
          <a:pPr marL="0" lvl="0" indent="0" algn="l" defTabSz="977900">
            <a:lnSpc>
              <a:spcPct val="100000"/>
            </a:lnSpc>
            <a:spcBef>
              <a:spcPct val="0"/>
            </a:spcBef>
            <a:spcAft>
              <a:spcPct val="35000"/>
            </a:spcAft>
            <a:buNone/>
          </a:pPr>
          <a:r>
            <a:rPr lang="en-US" sz="2200" kern="1200" dirty="0"/>
            <a:t>CE processes take time to build and depend on solid relationships</a:t>
          </a:r>
        </a:p>
      </dsp:txBody>
      <dsp:txXfrm>
        <a:off x="1125654" y="2438404"/>
        <a:ext cx="7201681" cy="974592"/>
      </dsp:txXfrm>
    </dsp:sp>
    <dsp:sp modelId="{D87AFB5D-C4A9-4115-9DA8-6A85BAC54462}">
      <dsp:nvSpPr>
        <dsp:cNvPr id="0" name=""/>
        <dsp:cNvSpPr/>
      </dsp:nvSpPr>
      <dsp:spPr>
        <a:xfrm>
          <a:off x="0" y="3484698"/>
          <a:ext cx="8327336" cy="97459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E7D68-A6BC-4436-9999-29E32242E9D1}">
      <dsp:nvSpPr>
        <dsp:cNvPr id="0" name=""/>
        <dsp:cNvSpPr/>
      </dsp:nvSpPr>
      <dsp:spPr>
        <a:xfrm>
          <a:off x="294814" y="3726881"/>
          <a:ext cx="536025" cy="5360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584B3-7B75-4EF2-9E55-E5B82F2A4628}">
      <dsp:nvSpPr>
        <dsp:cNvPr id="0" name=""/>
        <dsp:cNvSpPr/>
      </dsp:nvSpPr>
      <dsp:spPr>
        <a:xfrm>
          <a:off x="1114131" y="3486617"/>
          <a:ext cx="7201681" cy="9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44" tIns="103144" rIns="103144" bIns="103144" numCol="1" spcCol="1270" anchor="ctr" anchorCtr="0">
          <a:noAutofit/>
        </a:bodyPr>
        <a:lstStyle/>
        <a:p>
          <a:pPr marL="0" lvl="0" indent="0" algn="l" defTabSz="977900">
            <a:lnSpc>
              <a:spcPct val="100000"/>
            </a:lnSpc>
            <a:spcBef>
              <a:spcPct val="0"/>
            </a:spcBef>
            <a:spcAft>
              <a:spcPct val="35000"/>
            </a:spcAft>
            <a:buNone/>
          </a:pPr>
          <a:r>
            <a:rPr lang="en-US" sz="2200" kern="1200" dirty="0"/>
            <a:t>Continuous engagement is necessary to maintain relationships and trust </a:t>
          </a:r>
        </a:p>
      </dsp:txBody>
      <dsp:txXfrm>
        <a:off x="1114131" y="3486617"/>
        <a:ext cx="7201681" cy="9745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AC4CC-C2CE-412B-BB40-9D3FC380F117}">
      <dsp:nvSpPr>
        <dsp:cNvPr id="0" name=""/>
        <dsp:cNvSpPr/>
      </dsp:nvSpPr>
      <dsp:spPr>
        <a:xfrm>
          <a:off x="0" y="337841"/>
          <a:ext cx="8327336" cy="1019673"/>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C06126FB-9493-4A5A-8F06-4B43D9DF186F}">
      <dsp:nvSpPr>
        <dsp:cNvPr id="0" name=""/>
        <dsp:cNvSpPr/>
      </dsp:nvSpPr>
      <dsp:spPr>
        <a:xfrm>
          <a:off x="320441" y="627231"/>
          <a:ext cx="560820" cy="560820"/>
        </a:xfrm>
        <a:prstGeom prst="rect">
          <a:avLst/>
        </a:prstGeom>
        <a:blipFill rotWithShape="1">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C39E25-8E6D-43DB-BDBE-F7457F5098C4}">
      <dsp:nvSpPr>
        <dsp:cNvPr id="0" name=""/>
        <dsp:cNvSpPr/>
      </dsp:nvSpPr>
      <dsp:spPr>
        <a:xfrm>
          <a:off x="1156560" y="31384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and inclusion in clinical research</a:t>
          </a:r>
        </a:p>
      </dsp:txBody>
      <dsp:txXfrm>
        <a:off x="1156560" y="313848"/>
        <a:ext cx="7149613" cy="1019673"/>
      </dsp:txXfrm>
    </dsp:sp>
    <dsp:sp modelId="{9F995158-FF1E-4882-8906-474097A0602C}">
      <dsp:nvSpPr>
        <dsp:cNvPr id="0" name=""/>
        <dsp:cNvSpPr/>
      </dsp:nvSpPr>
      <dsp:spPr>
        <a:xfrm>
          <a:off x="0" y="1457300"/>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49714-0040-4289-B91D-3B76832A420A}">
      <dsp:nvSpPr>
        <dsp:cNvPr id="0" name=""/>
        <dsp:cNvSpPr/>
      </dsp:nvSpPr>
      <dsp:spPr>
        <a:xfrm>
          <a:off x="324378" y="1665325"/>
          <a:ext cx="560820" cy="560820"/>
        </a:xfrm>
        <a:prstGeom prst="rect">
          <a:avLst/>
        </a:prstGeom>
        <a:blipFill rotWithShape="1">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943273-5DAA-4202-8F02-9E8CB50C8E4B}">
      <dsp:nvSpPr>
        <dsp:cNvPr id="0" name=""/>
        <dsp:cNvSpPr/>
      </dsp:nvSpPr>
      <dsp:spPr>
        <a:xfrm>
          <a:off x="1177722" y="1408508"/>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Barriers to clinical trial participation for historically underrepresented groups</a:t>
          </a:r>
        </a:p>
      </dsp:txBody>
      <dsp:txXfrm>
        <a:off x="1177722" y="1408508"/>
        <a:ext cx="7149613" cy="1019673"/>
      </dsp:txXfrm>
    </dsp:sp>
    <dsp:sp modelId="{F528234D-757A-4958-B2C4-E033EC1B8FC8}">
      <dsp:nvSpPr>
        <dsp:cNvPr id="0" name=""/>
        <dsp:cNvSpPr/>
      </dsp:nvSpPr>
      <dsp:spPr>
        <a:xfrm>
          <a:off x="0" y="2551195"/>
          <a:ext cx="8327336" cy="101967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1FBE6-121E-4E1F-8133-30B60BF3AB2C}">
      <dsp:nvSpPr>
        <dsp:cNvPr id="0" name=""/>
        <dsp:cNvSpPr/>
      </dsp:nvSpPr>
      <dsp:spPr>
        <a:xfrm>
          <a:off x="308451" y="2780622"/>
          <a:ext cx="560820" cy="560820"/>
        </a:xfrm>
        <a:prstGeom prst="rect">
          <a:avLst/>
        </a:prstGeom>
        <a:blipFill rotWithShape="1">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9703D9-C001-44C4-9FE1-5C786F80A4E0}">
      <dsp:nvSpPr>
        <dsp:cNvPr id="0" name=""/>
        <dsp:cNvSpPr/>
      </dsp:nvSpPr>
      <dsp:spPr>
        <a:xfrm>
          <a:off x="1177722" y="25511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Potential solutions for improving clinical trial diversity, including community engagement</a:t>
          </a:r>
        </a:p>
      </dsp:txBody>
      <dsp:txXfrm>
        <a:off x="1177722" y="2551195"/>
        <a:ext cx="7149613" cy="1019673"/>
      </dsp:txXfrm>
    </dsp:sp>
    <dsp:sp modelId="{D87AFB5D-C4A9-4115-9DA8-6A85BAC54462}">
      <dsp:nvSpPr>
        <dsp:cNvPr id="0" name=""/>
        <dsp:cNvSpPr/>
      </dsp:nvSpPr>
      <dsp:spPr>
        <a:xfrm>
          <a:off x="0" y="3631600"/>
          <a:ext cx="8327336" cy="1019673"/>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288E7D68-A6BC-4436-9999-29E32242E9D1}">
      <dsp:nvSpPr>
        <dsp:cNvPr id="0" name=""/>
        <dsp:cNvSpPr/>
      </dsp:nvSpPr>
      <dsp:spPr>
        <a:xfrm>
          <a:off x="308451" y="3899272"/>
          <a:ext cx="560820" cy="56082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584B3-7B75-4EF2-9E55-E5B82F2A4628}">
      <dsp:nvSpPr>
        <dsp:cNvPr id="0" name=""/>
        <dsp:cNvSpPr/>
      </dsp:nvSpPr>
      <dsp:spPr>
        <a:xfrm>
          <a:off x="1166283" y="3647895"/>
          <a:ext cx="7149613" cy="1019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15" tIns="107915" rIns="107915" bIns="107915" numCol="1" spcCol="1270" anchor="ctr" anchorCtr="0">
          <a:noAutofit/>
        </a:bodyPr>
        <a:lstStyle/>
        <a:p>
          <a:pPr marL="0" lvl="0" indent="0" algn="l" defTabSz="977900">
            <a:lnSpc>
              <a:spcPct val="100000"/>
            </a:lnSpc>
            <a:spcBef>
              <a:spcPct val="0"/>
            </a:spcBef>
            <a:spcAft>
              <a:spcPct val="35000"/>
            </a:spcAft>
            <a:buNone/>
          </a:pPr>
          <a:r>
            <a:rPr lang="en-US" sz="2200" kern="1200" dirty="0"/>
            <a:t>The importance of diversity in the scientific workforce</a:t>
          </a:r>
        </a:p>
      </dsp:txBody>
      <dsp:txXfrm>
        <a:off x="1166283" y="3647895"/>
        <a:ext cx="7149613" cy="10196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1C5448-DD0E-C641-9AD8-2728C7C35F41}" type="datetimeFigureOut">
              <a:rPr lang="en-US" smtClean="0"/>
              <a:t>7/13/2023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13C3A1-6563-DE48-87A6-B199B0971417}" type="slidenum">
              <a:rPr lang="en-US" smtClean="0"/>
              <a:t>‹#›</a:t>
            </a:fld>
            <a:endParaRPr lang="en-US" dirty="0"/>
          </a:p>
        </p:txBody>
      </p:sp>
    </p:spTree>
    <p:extLst>
      <p:ext uri="{BB962C8B-B14F-4D97-AF65-F5344CB8AC3E}">
        <p14:creationId xmlns:p14="http://schemas.microsoft.com/office/powerpoint/2010/main" val="36046922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5EEB7D-BFF1-474B-8F9C-A5D9A82553A1}" type="datetimeFigureOut">
              <a:rPr lang="en-US" smtClean="0"/>
              <a:t>7/13/2023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93A71-7208-FC40-9952-D2F137339DC4}" type="slidenum">
              <a:rPr lang="en-US" smtClean="0"/>
              <a:t>‹#›</a:t>
            </a:fld>
            <a:endParaRPr lang="en-US" dirty="0"/>
          </a:p>
        </p:txBody>
      </p:sp>
    </p:spTree>
    <p:extLst>
      <p:ext uri="{BB962C8B-B14F-4D97-AF65-F5344CB8AC3E}">
        <p14:creationId xmlns:p14="http://schemas.microsoft.com/office/powerpoint/2010/main" val="2728356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title=User:GerryShaw&amp;action=edit&amp;redlink=1"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washingtonpost.com/health/racism-in-care-leads-to-health-disparities-doctors-and-other-experts-say-as-they-push-for-change/2020/07/10/a1a1e40a-bb9e-11ea-80b9-40ece9a701dc_story.html?itid=lk_inline_manual_21" TargetMode="External"/><Relationship Id="rId5" Type="http://schemas.openxmlformats.org/officeDocument/2006/relationships/hyperlink" Target="https://www.washingtonpost.com/wp-dyn/content/article/2010/10/01/AR2010100104457.html?nav=emailpage&amp;tid=a_inl_manual&amp;itid=lk_inline_manual_21" TargetMode="External"/><Relationship Id="rId4" Type="http://schemas.openxmlformats.org/officeDocument/2006/relationships/hyperlink" Target="https://www.washingtonpost.com/news/morning-mix/wp/2018/04/18/statue-of-father-of-gynecology-who-experimented-on-enslaved-women-removed-from-central-park/?itid=lk_inline_manual_2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redhutch.org/en/news/center-news/2015/10/health-disparities-clinical-trials-income.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i.org/10.1093/infdis/jiz17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9F64E0-50F2-4F44-B30F-91212E5E6975}" type="slidenum">
              <a:rPr lang="en-US" smtClean="0"/>
              <a:pPr/>
              <a:t>1</a:t>
            </a:fld>
            <a:endParaRPr lang="en-US" dirty="0"/>
          </a:p>
        </p:txBody>
      </p:sp>
    </p:spTree>
    <p:extLst>
      <p:ext uri="{BB962C8B-B14F-4D97-AF65-F5344CB8AC3E}">
        <p14:creationId xmlns:p14="http://schemas.microsoft.com/office/powerpoint/2010/main" val="22690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Discuss the impact representation could have on treatment outcomes, safety, and efficacy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Underrepresented and minority communities may experience different or more co-morbidities due to systemic racism, economic injustice and other factors (usually NOT due to biological differences tied to race); therefore testing interventions in this context is essential to ensure outcomes are consistent across all groups</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Inclusion can also facilitate uptake of successful interventions in these populations</a:t>
            </a:r>
            <a:endParaRPr lang="en-US" sz="14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E.g. providers, regulators, and patients/the public will have confidence the interventions have been adequately tested in diverse populations;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Medical research may provide direct benefits to study participants; this is especially important for rapidly moving fields where phase 3 trials may be best opportunity to get cutting edge treatments</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93A71-7208-FC40-9952-D2F137339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5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13</a:t>
            </a:fld>
            <a:endParaRPr lang="en-US" dirty="0"/>
          </a:p>
        </p:txBody>
      </p:sp>
    </p:spTree>
    <p:extLst>
      <p:ext uri="{BB962C8B-B14F-4D97-AF65-F5344CB8AC3E}">
        <p14:creationId xmlns:p14="http://schemas.microsoft.com/office/powerpoint/2010/main" val="235349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14</a:t>
            </a:fld>
            <a:endParaRPr lang="en-US" dirty="0"/>
          </a:p>
        </p:txBody>
      </p:sp>
    </p:spTree>
    <p:extLst>
      <p:ext uri="{BB962C8B-B14F-4D97-AF65-F5344CB8AC3E}">
        <p14:creationId xmlns:p14="http://schemas.microsoft.com/office/powerpoint/2010/main" val="34556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Most photos from Wikipedia, with CC license.</a:t>
            </a:r>
          </a:p>
          <a:p>
            <a:pPr marL="0" lvl="0" indent="0" algn="l" rtl="0">
              <a:spcBef>
                <a:spcPts val="0"/>
              </a:spcBef>
              <a:spcAft>
                <a:spcPts val="0"/>
              </a:spcAft>
              <a:buNone/>
            </a:pPr>
            <a:r>
              <a:rPr lang="en-US" dirty="0"/>
              <a:t>Cells (Wikipedia): </a:t>
            </a:r>
            <a:r>
              <a:rPr lang="en-US" u="sng" dirty="0" err="1">
                <a:solidFill>
                  <a:schemeClr val="hlink"/>
                </a:solidFill>
                <a:hlinkClick r:id="rId3"/>
              </a:rPr>
              <a:t>GerryShaw</a:t>
            </a:r>
            <a:r>
              <a:rPr lang="en-US" dirty="0"/>
              <a:t> - </a:t>
            </a:r>
            <a:r>
              <a:rPr lang="en-US" dirty="0" err="1"/>
              <a:t>Immunocytochemistiry</a:t>
            </a:r>
            <a:r>
              <a:rPr lang="en-US" dirty="0"/>
              <a:t> using </a:t>
            </a:r>
            <a:r>
              <a:rPr lang="en-US" dirty="0" err="1"/>
              <a:t>antib</a:t>
            </a:r>
            <a:endParaRPr lang="en-US" dirty="0"/>
          </a:p>
          <a:p>
            <a:pPr marL="0" lvl="0" indent="0" algn="l" rtl="0">
              <a:spcBef>
                <a:spcPts val="0"/>
              </a:spcBef>
              <a:spcAft>
                <a:spcPts val="0"/>
              </a:spcAft>
              <a:buNone/>
            </a:pPr>
            <a:r>
              <a:rPr lang="en-US" dirty="0"/>
              <a:t>Social determinants of health: https://www.kff.org/racial-equity-and-health-policy/issue-brief/disparities-in-health-and-health-care-five-key-questions-and-answers/</a:t>
            </a:r>
          </a:p>
          <a:p>
            <a:pPr marL="0" lvl="0" indent="0" algn="l" rtl="0">
              <a:spcBef>
                <a:spcPts val="0"/>
              </a:spcBef>
              <a:spcAft>
                <a:spcPts val="0"/>
              </a:spcAft>
              <a:buNone/>
            </a:pPr>
            <a:r>
              <a:rPr lang="en-US" dirty="0"/>
              <a:t>Maternal mortality: https://www.bu.edu/sph/2019/10/11/race-history-and-the-science-of-health-inequities/</a:t>
            </a:r>
          </a:p>
          <a:p>
            <a:pPr marL="0" lvl="0" indent="0" algn="l" rtl="0">
              <a:spcBef>
                <a:spcPts val="0"/>
              </a:spcBef>
              <a:spcAft>
                <a:spcPts val="0"/>
              </a:spcAft>
              <a:buNone/>
            </a:pPr>
            <a:r>
              <a:rPr lang="en-US" dirty="0"/>
              <a:t>Neonatal mortality: https://www.healthsystemtracker.org/chart-collection/infant-mortality-u-s-compare-countries/#item-neonatal-mortality-is-highest-among-infants-of-black-mothers</a:t>
            </a:r>
          </a:p>
          <a:p>
            <a:pPr marL="0" lvl="0" indent="0" algn="l" rtl="0">
              <a:spcBef>
                <a:spcPts val="0"/>
              </a:spcBef>
              <a:spcAft>
                <a:spcPts val="0"/>
              </a:spcAft>
              <a:buNone/>
            </a:pPr>
            <a:r>
              <a:rPr lang="en-US" dirty="0"/>
              <a:t>Asthma rates: https://www.cdc.gov/nchs/products/databriefs/db94.htm</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r>
              <a:rPr lang="en-US" b="1" dirty="0"/>
              <a:t>Examples of unethical, racist medical research:</a:t>
            </a:r>
            <a:endParaRPr lang="en-US" dirty="0"/>
          </a:p>
          <a:p>
            <a:pPr marL="0" lvl="0" indent="0" algn="l" rtl="0">
              <a:spcBef>
                <a:spcPts val="0"/>
              </a:spcBef>
              <a:spcAft>
                <a:spcPts val="0"/>
              </a:spcAft>
              <a:buNone/>
            </a:pPr>
            <a:r>
              <a:rPr lang="en-US" dirty="0"/>
              <a:t>Tuskegee Syphilis Study</a:t>
            </a:r>
          </a:p>
          <a:p>
            <a:pPr marL="0" lvl="0" indent="0" algn="l" rtl="0">
              <a:spcBef>
                <a:spcPts val="0"/>
              </a:spcBef>
              <a:spcAft>
                <a:spcPts val="0"/>
              </a:spcAft>
              <a:buNone/>
            </a:pPr>
            <a:r>
              <a:rPr lang="en-US" u="sng" dirty="0">
                <a:solidFill>
                  <a:schemeClr val="hlink"/>
                </a:solidFill>
                <a:hlinkClick r:id="rId4"/>
              </a:rPr>
              <a:t>J. Marion Sims’s </a:t>
            </a:r>
            <a:r>
              <a:rPr lang="en-US" dirty="0"/>
              <a:t>gynecological experimentation on enslaved people </a:t>
            </a:r>
          </a:p>
          <a:p>
            <a:pPr marL="0" lvl="0" indent="0" algn="l" rtl="0">
              <a:spcBef>
                <a:spcPts val="0"/>
              </a:spcBef>
              <a:spcAft>
                <a:spcPts val="0"/>
              </a:spcAft>
              <a:buNone/>
            </a:pPr>
            <a:r>
              <a:rPr lang="en-US" u="sng" dirty="0">
                <a:solidFill>
                  <a:schemeClr val="hlink"/>
                </a:solidFill>
                <a:hlinkClick r:id="rId5"/>
              </a:rPr>
              <a:t>Documented reports of unethical medical research </a:t>
            </a:r>
            <a:r>
              <a:rPr lang="en-US" dirty="0"/>
              <a:t>conducted in the 1940s by the U.S. government on unsuspecting people in Guatemala </a:t>
            </a:r>
          </a:p>
          <a:p>
            <a:pPr marL="0" lvl="0" indent="0" algn="l" rtl="0">
              <a:spcBef>
                <a:spcPts val="0"/>
              </a:spcBef>
              <a:spcAft>
                <a:spcPts val="0"/>
              </a:spcAft>
              <a:buNone/>
            </a:pPr>
            <a:r>
              <a:rPr lang="en-US" dirty="0"/>
              <a:t>Recent</a:t>
            </a:r>
            <a:r>
              <a:rPr lang="en-US" u="sng" dirty="0">
                <a:solidFill>
                  <a:schemeClr val="hlink"/>
                </a:solidFill>
                <a:hlinkClick r:id="rId6"/>
              </a:rPr>
              <a:t> studies show</a:t>
            </a:r>
            <a:r>
              <a:rPr lang="en-US" dirty="0"/>
              <a:t> racial biases persist in health care, showing up in higher rates of death from chronic diseases, unequal access to care and even in assessing and providing treatment for pain.</a:t>
            </a:r>
          </a:p>
          <a:p>
            <a:pPr marL="0" lvl="0" indent="0" algn="l" rtl="0">
              <a:spcBef>
                <a:spcPts val="0"/>
              </a:spcBef>
              <a:spcAft>
                <a:spcPts val="0"/>
              </a:spcAft>
              <a:buNone/>
            </a:pPr>
            <a:r>
              <a:rPr lang="en-US" dirty="0" err="1"/>
              <a:t>odies</a:t>
            </a:r>
            <a:r>
              <a:rPr lang="en-US" dirty="0"/>
              <a:t> to Actin and Vimentin, using fluorescent sandwich technique </a:t>
            </a:r>
            <a:r>
              <a:rPr lang="en-US" b="1" dirty="0"/>
              <a:t>Previously published:</a:t>
            </a:r>
            <a:r>
              <a:rPr lang="en-US" dirty="0"/>
              <a:t> Not published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93A71-7208-FC40-9952-D2F137339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666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“Income is another reason for sparse African-American representation. Clinical trials are largely a middle-class option. A 2015 study found that patients with an annual household income below $50,000 had </a:t>
            </a:r>
            <a:r>
              <a:rPr lang="en-US" sz="1200" b="0" i="0" u="none" strike="noStrike" kern="1200" dirty="0">
                <a:solidFill>
                  <a:schemeClr val="tx1"/>
                </a:solidFill>
                <a:effectLst/>
                <a:latin typeface="+mn-lt"/>
                <a:ea typeface="+mn-ea"/>
                <a:cs typeface="+mn-cs"/>
                <a:hlinkClick r:id="rId3"/>
              </a:rPr>
              <a:t>32 percent lower odds</a:t>
            </a:r>
            <a:r>
              <a:rPr lang="en-US" sz="1200" b="0" i="0" kern="1200" dirty="0">
                <a:solidFill>
                  <a:schemeClr val="tx1"/>
                </a:solidFill>
                <a:effectLst/>
                <a:latin typeface="+mn-lt"/>
                <a:ea typeface="+mn-ea"/>
                <a:cs typeface="+mn-cs"/>
              </a:rPr>
              <a:t> of participating in a trial than patients with income above that threshold. The median household income of African Americans in 2016 was $39,490, compared to $65,041 for non-Hispanic white Americans.</a:t>
            </a:r>
          </a:p>
          <a:p>
            <a:pPr fontAlgn="base"/>
            <a:r>
              <a:rPr lang="en-US" sz="1200" b="0" i="0" kern="1200" dirty="0">
                <a:solidFill>
                  <a:schemeClr val="tx1"/>
                </a:solidFill>
                <a:effectLst/>
                <a:latin typeface="+mn-lt"/>
                <a:ea typeface="+mn-ea"/>
                <a:cs typeface="+mn-cs"/>
              </a:rPr>
              <a:t>Patients who can’t afford to travel long distances to a trial, take time off work or find child care are at a disadvantage. They are usually reimbursed for travel and food costs, but </a:t>
            </a:r>
            <a:r>
              <a:rPr lang="en-US" sz="1200" b="0" i="0" kern="1200" dirty="0" err="1">
                <a:solidFill>
                  <a:schemeClr val="tx1"/>
                </a:solidFill>
                <a:effectLst/>
                <a:latin typeface="+mn-lt"/>
                <a:ea typeface="+mn-ea"/>
                <a:cs typeface="+mn-cs"/>
              </a:rPr>
              <a:t>drugmakers</a:t>
            </a:r>
            <a:r>
              <a:rPr lang="en-US" sz="1200" b="0" i="0" kern="1200" dirty="0">
                <a:solidFill>
                  <a:schemeClr val="tx1"/>
                </a:solidFill>
                <a:effectLst/>
                <a:latin typeface="+mn-lt"/>
                <a:ea typeface="+mn-ea"/>
                <a:cs typeface="+mn-cs"/>
              </a:rPr>
              <a:t> are careful not to pay too much because they do not want to appear to be enticing patients to join when it isn’t in their medical interests, said Laurie Halloran, founder and CEO of a consulting firm for the drug industry.”</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Source: copied verbatim from https://www.propublica.org/article/black-patients-miss-out-on-promising-cancer-drugs </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93A71-7208-FC40-9952-D2F137339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367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18</a:t>
            </a:fld>
            <a:endParaRPr lang="en-US" dirty="0"/>
          </a:p>
        </p:txBody>
      </p:sp>
    </p:spTree>
    <p:extLst>
      <p:ext uri="{BB962C8B-B14F-4D97-AF65-F5344CB8AC3E}">
        <p14:creationId xmlns:p14="http://schemas.microsoft.com/office/powerpoint/2010/main" val="3345807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19</a:t>
            </a:fld>
            <a:endParaRPr lang="en-US" dirty="0"/>
          </a:p>
        </p:txBody>
      </p:sp>
    </p:spTree>
    <p:extLst>
      <p:ext uri="{BB962C8B-B14F-4D97-AF65-F5344CB8AC3E}">
        <p14:creationId xmlns:p14="http://schemas.microsoft.com/office/powerpoint/2010/main" val="1842730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20</a:t>
            </a:fld>
            <a:endParaRPr lang="en-US" dirty="0"/>
          </a:p>
        </p:txBody>
      </p:sp>
    </p:spTree>
    <p:extLst>
      <p:ext uri="{BB962C8B-B14F-4D97-AF65-F5344CB8AC3E}">
        <p14:creationId xmlns:p14="http://schemas.microsoft.com/office/powerpoint/2010/main" val="3289762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photo, WRAIR clinical trial physicians talk to members</a:t>
            </a:r>
            <a:r>
              <a:rPr lang="en-US" baseline="0" dirty="0"/>
              <a:t> of WRAIR’s Community Advisory Board and Community Engagement Team about our COVID-19 vaccine clinical trial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93A71-7208-FC40-9952-D2F137339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234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23</a:t>
            </a:fld>
            <a:endParaRPr lang="en-US" dirty="0"/>
          </a:p>
        </p:txBody>
      </p:sp>
    </p:spTree>
    <p:extLst>
      <p:ext uri="{BB962C8B-B14F-4D97-AF65-F5344CB8AC3E}">
        <p14:creationId xmlns:p14="http://schemas.microsoft.com/office/powerpoint/2010/main" val="121554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Could make this statement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93A71-7208-FC40-9952-D2F137339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11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Gray</a:t>
            </a:r>
            <a:r>
              <a:rPr lang="en-US" baseline="0" dirty="0"/>
              <a:t> II et al, 2021. </a:t>
            </a:r>
          </a:p>
          <a:p>
            <a:endParaRPr lang="en-US" baseline="0" dirty="0"/>
          </a:p>
          <a:p>
            <a:r>
              <a:rPr lang="en-US" dirty="0"/>
              <a:t>Community members, scientists, clinicians, governmental officials, and biopharmaceutical industry leaders worked together to identify foci for potential solutions. </a:t>
            </a:r>
          </a:p>
        </p:txBody>
      </p:sp>
      <p:sp>
        <p:nvSpPr>
          <p:cNvPr id="4" name="Slide Number Placeholder 3"/>
          <p:cNvSpPr>
            <a:spLocks noGrp="1"/>
          </p:cNvSpPr>
          <p:nvPr>
            <p:ph type="sldNum" sz="quarter" idx="10"/>
          </p:nvPr>
        </p:nvSpPr>
        <p:spPr/>
        <p:txBody>
          <a:bodyPr/>
          <a:lstStyle/>
          <a:p>
            <a:fld id="{B0B93A71-7208-FC40-9952-D2F137339DC4}" type="slidenum">
              <a:rPr lang="en-US" smtClean="0"/>
              <a:t>24</a:t>
            </a:fld>
            <a:endParaRPr lang="en-US" dirty="0"/>
          </a:p>
        </p:txBody>
      </p:sp>
    </p:spTree>
    <p:extLst>
      <p:ext uri="{BB962C8B-B14F-4D97-AF65-F5344CB8AC3E}">
        <p14:creationId xmlns:p14="http://schemas.microsoft.com/office/powerpoint/2010/main" val="999410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Gray</a:t>
            </a:r>
            <a:r>
              <a:rPr lang="en-US" baseline="0" dirty="0"/>
              <a:t> II et al, 2021. </a:t>
            </a:r>
          </a:p>
          <a:p>
            <a:endParaRPr lang="en-US" baseline="0" dirty="0"/>
          </a:p>
          <a:p>
            <a:r>
              <a:rPr lang="en-US" dirty="0"/>
              <a:t>Community members, scientists, clinicians, governmental officials, and biopharmaceutical industry leaders worked together to identify foci for potential solutions. </a:t>
            </a:r>
          </a:p>
        </p:txBody>
      </p:sp>
      <p:sp>
        <p:nvSpPr>
          <p:cNvPr id="4" name="Slide Number Placeholder 3"/>
          <p:cNvSpPr>
            <a:spLocks noGrp="1"/>
          </p:cNvSpPr>
          <p:nvPr>
            <p:ph type="sldNum" sz="quarter" idx="10"/>
          </p:nvPr>
        </p:nvSpPr>
        <p:spPr/>
        <p:txBody>
          <a:bodyPr/>
          <a:lstStyle/>
          <a:p>
            <a:fld id="{B0B93A71-7208-FC40-9952-D2F137339DC4}" type="slidenum">
              <a:rPr lang="en-US" smtClean="0"/>
              <a:t>25</a:t>
            </a:fld>
            <a:endParaRPr lang="en-US" dirty="0"/>
          </a:p>
        </p:txBody>
      </p:sp>
    </p:spTree>
    <p:extLst>
      <p:ext uri="{BB962C8B-B14F-4D97-AF65-F5344CB8AC3E}">
        <p14:creationId xmlns:p14="http://schemas.microsoft.com/office/powerpoint/2010/main" val="925603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Boden-</a:t>
            </a:r>
            <a:r>
              <a:rPr lang="en-US" dirty="0" err="1"/>
              <a:t>Albala</a:t>
            </a:r>
            <a:r>
              <a:rPr lang="en-US" dirty="0"/>
              <a:t>, 2022</a:t>
            </a:r>
          </a:p>
        </p:txBody>
      </p:sp>
      <p:sp>
        <p:nvSpPr>
          <p:cNvPr id="4" name="Slide Number Placeholder 3"/>
          <p:cNvSpPr>
            <a:spLocks noGrp="1"/>
          </p:cNvSpPr>
          <p:nvPr>
            <p:ph type="sldNum" sz="quarter" idx="10"/>
          </p:nvPr>
        </p:nvSpPr>
        <p:spPr/>
        <p:txBody>
          <a:bodyPr/>
          <a:lstStyle/>
          <a:p>
            <a:fld id="{B0B93A71-7208-FC40-9952-D2F137339DC4}" type="slidenum">
              <a:rPr lang="en-US" smtClean="0"/>
              <a:t>26</a:t>
            </a:fld>
            <a:endParaRPr lang="en-US" dirty="0"/>
          </a:p>
        </p:txBody>
      </p:sp>
    </p:spTree>
    <p:extLst>
      <p:ext uri="{BB962C8B-B14F-4D97-AF65-F5344CB8AC3E}">
        <p14:creationId xmlns:p14="http://schemas.microsoft.com/office/powerpoint/2010/main" val="3907438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27</a:t>
            </a:fld>
            <a:endParaRPr lang="en-US" dirty="0"/>
          </a:p>
        </p:txBody>
      </p:sp>
    </p:spTree>
    <p:extLst>
      <p:ext uri="{BB962C8B-B14F-4D97-AF65-F5344CB8AC3E}">
        <p14:creationId xmlns:p14="http://schemas.microsoft.com/office/powerpoint/2010/main" val="839977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28</a:t>
            </a:fld>
            <a:endParaRPr lang="en-US" dirty="0"/>
          </a:p>
        </p:txBody>
      </p:sp>
    </p:spTree>
    <p:extLst>
      <p:ext uri="{BB962C8B-B14F-4D97-AF65-F5344CB8AC3E}">
        <p14:creationId xmlns:p14="http://schemas.microsoft.com/office/powerpoint/2010/main" val="1600524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https://www.fda.gov/news-events/press-announcements/fda-takes-important-steps-increase-racial-and-ethnic-diversity-clinical-trials</a:t>
            </a:r>
          </a:p>
        </p:txBody>
      </p:sp>
      <p:sp>
        <p:nvSpPr>
          <p:cNvPr id="4" name="Slide Number Placeholder 3"/>
          <p:cNvSpPr>
            <a:spLocks noGrp="1"/>
          </p:cNvSpPr>
          <p:nvPr>
            <p:ph type="sldNum" sz="quarter" idx="10"/>
          </p:nvPr>
        </p:nvSpPr>
        <p:spPr/>
        <p:txBody>
          <a:bodyPr/>
          <a:lstStyle/>
          <a:p>
            <a:fld id="{B0B93A71-7208-FC40-9952-D2F137339DC4}" type="slidenum">
              <a:rPr lang="en-US" smtClean="0"/>
              <a:t>30</a:t>
            </a:fld>
            <a:endParaRPr lang="en-US" dirty="0"/>
          </a:p>
        </p:txBody>
      </p:sp>
    </p:spTree>
    <p:extLst>
      <p:ext uri="{BB962C8B-B14F-4D97-AF65-F5344CB8AC3E}">
        <p14:creationId xmlns:p14="http://schemas.microsoft.com/office/powerpoint/2010/main" val="4096850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32</a:t>
            </a:fld>
            <a:endParaRPr lang="en-US" dirty="0"/>
          </a:p>
        </p:txBody>
      </p:sp>
    </p:spTree>
    <p:extLst>
      <p:ext uri="{BB962C8B-B14F-4D97-AF65-F5344CB8AC3E}">
        <p14:creationId xmlns:p14="http://schemas.microsoft.com/office/powerpoint/2010/main" val="3872228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SPS = Society of</a:t>
            </a:r>
            <a:r>
              <a:rPr lang="en-US" baseline="0" dirty="0"/>
              <a:t> Physics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a:ea typeface="+mn-ea"/>
                <a:cs typeface="+mn-cs"/>
              </a:rPr>
              <a:t>Adapted from https://www.spsnational.org/the-sps-observer/fall/2014/why-diversity-important-science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Talia H Swartz, et al, The Science and Value of Diversity: Closing the Gaps in Our Understanding of Inclusion and Diversity, The Journal of Infectious Diseases, Volume 220, Issue Supplement_2, 15 September 2019, Pages S33–S41, </a:t>
            </a:r>
            <a:r>
              <a:rPr lang="en-US" i="1" dirty="0">
                <a:hlinkClick r:id="rId3"/>
              </a:rPr>
              <a:t>https://doi.org/10.1093/infdis/jiz174</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Also,</a:t>
            </a:r>
          </a:p>
          <a:p>
            <a:pPr marL="0" indent="0">
              <a:buNone/>
            </a:pPr>
            <a:r>
              <a:rPr lang="en-US" sz="2925" dirty="0"/>
              <a:t>More attractive workplace</a:t>
            </a:r>
          </a:p>
          <a:p>
            <a:r>
              <a:rPr lang="en-US" dirty="0">
                <a:solidFill>
                  <a:srgbClr val="C00000"/>
                </a:solidFill>
              </a:rPr>
              <a:t>Attract</a:t>
            </a:r>
            <a:r>
              <a:rPr lang="en-US" dirty="0"/>
              <a:t> next generation of employees</a:t>
            </a:r>
          </a:p>
          <a:p>
            <a:pPr lvl="1"/>
            <a:r>
              <a:rPr lang="en-US" dirty="0"/>
              <a:t>67% of millennial and Gen Z employees value diversity when considering employment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C83B7-A9B0-4095-9749-5A4D6DC3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018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source to slide</a:t>
            </a:r>
          </a:p>
          <a:p>
            <a:endParaRPr lang="en-US" dirty="0"/>
          </a:p>
          <a:p>
            <a:r>
              <a:rPr lang="en-US" dirty="0"/>
              <a:t>Black people accounted for 9% of the STEM workforce in 2019. That’s the same proportion as in 2016, suggesting a lack of progress at a time when many companies and universities had pledged to promote diversity. Over the same period, the proportion of Hispanic workers in STEM jobs rose from 7% to 8%. Black and Hispanic people make up 12% and 17% of the US workforce, respectively.</a:t>
            </a:r>
          </a:p>
          <a:p>
            <a:r>
              <a:rPr lang="en-US" dirty="0"/>
              <a:t>Black employees accounted for 6% of all jobs in the life sciences in 2019, up from 4% in 2016. In that same period, the proportion of Hispanic employees in the life sciences increased from 7% to 8%. They also accounted for 8% of all jobs in the mathematics field in 2019, up from 6% in 2016. Over that period, the percentage of Black people in </a:t>
            </a:r>
            <a:r>
              <a:rPr lang="en-US" dirty="0" err="1"/>
              <a:t>maths</a:t>
            </a:r>
            <a:r>
              <a:rPr lang="en-US" dirty="0"/>
              <a:t>-related jobs held steady at 9%.</a:t>
            </a:r>
          </a:p>
          <a:p>
            <a:r>
              <a:rPr lang="en-US" dirty="0"/>
              <a:t>Asian people, who made up 6% of the working population in the United States in 2019, held 19% of positions in life sciences and 18% of positions in physical sciences. Asian people accounted for 13% of the STEM workforce overall, the same proportion as in 2016.</a:t>
            </a:r>
          </a:p>
          <a:p>
            <a:r>
              <a:rPr lang="en-US" dirty="0"/>
              <a:t>The report also found that the percentage of women in STEM fields has remained stable. In 2019, women accounted for 47% of the overall workforce and 50% of the STEM workforce.</a:t>
            </a:r>
          </a:p>
          <a:p>
            <a:endParaRPr lang="en-US" dirty="0"/>
          </a:p>
          <a:p>
            <a:endParaRPr lang="en-US" dirty="0"/>
          </a:p>
          <a:p>
            <a:r>
              <a:rPr lang="en-US" dirty="0"/>
              <a:t>https://www.nature.com/articles/d41586-021-01089-6#:~:text=Over%20that%20period%2C%20the%20percentage,of%20positions%20in%20physical%20sciences.</a:t>
            </a:r>
          </a:p>
        </p:txBody>
      </p:sp>
      <p:sp>
        <p:nvSpPr>
          <p:cNvPr id="4" name="Slide Number Placeholder 3"/>
          <p:cNvSpPr>
            <a:spLocks noGrp="1"/>
          </p:cNvSpPr>
          <p:nvPr>
            <p:ph type="sldNum" sz="quarter" idx="10"/>
          </p:nvPr>
        </p:nvSpPr>
        <p:spPr/>
        <p:txBody>
          <a:bodyPr/>
          <a:lstStyle/>
          <a:p>
            <a:fld id="{C852D358-D547-46AA-9D58-800BF904A323}" type="slidenum">
              <a:rPr lang="en-US" smtClean="0"/>
              <a:pPr/>
              <a:t>34</a:t>
            </a:fld>
            <a:endParaRPr lang="en-US"/>
          </a:p>
        </p:txBody>
      </p:sp>
    </p:spTree>
    <p:extLst>
      <p:ext uri="{BB962C8B-B14F-4D97-AF65-F5344CB8AC3E}">
        <p14:creationId xmlns:p14="http://schemas.microsoft.com/office/powerpoint/2010/main" val="3974488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C83B7-A9B0-4095-9749-5A4D6DC3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302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3</a:t>
            </a:fld>
            <a:endParaRPr lang="en-US" dirty="0"/>
          </a:p>
        </p:txBody>
      </p:sp>
    </p:spTree>
    <p:extLst>
      <p:ext uri="{BB962C8B-B14F-4D97-AF65-F5344CB8AC3E}">
        <p14:creationId xmlns:p14="http://schemas.microsoft.com/office/powerpoint/2010/main" val="2735422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C83B7-A9B0-4095-9749-5A4D6DC3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44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37</a:t>
            </a:fld>
            <a:endParaRPr lang="en-US" dirty="0"/>
          </a:p>
        </p:txBody>
      </p:sp>
    </p:spTree>
    <p:extLst>
      <p:ext uri="{BB962C8B-B14F-4D97-AF65-F5344CB8AC3E}">
        <p14:creationId xmlns:p14="http://schemas.microsoft.com/office/powerpoint/2010/main" val="1676425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2D358-D547-46AA-9D58-800BF904A323}" type="slidenum">
              <a:rPr lang="en-US" smtClean="0"/>
              <a:pPr/>
              <a:t>38</a:t>
            </a:fld>
            <a:endParaRPr lang="en-US"/>
          </a:p>
        </p:txBody>
      </p:sp>
    </p:spTree>
    <p:extLst>
      <p:ext uri="{BB962C8B-B14F-4D97-AF65-F5344CB8AC3E}">
        <p14:creationId xmlns:p14="http://schemas.microsoft.com/office/powerpoint/2010/main" val="10079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C83B7-A9B0-4095-9749-5A4D6DC3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215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C83B7-A9B0-4095-9749-5A4D6DC3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178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C83B7-A9B0-4095-9749-5A4D6DC3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913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C83B7-A9B0-4095-9749-5A4D6DC3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032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44</a:t>
            </a:fld>
            <a:endParaRPr lang="en-US" dirty="0"/>
          </a:p>
        </p:txBody>
      </p:sp>
    </p:spTree>
    <p:extLst>
      <p:ext uri="{BB962C8B-B14F-4D97-AF65-F5344CB8AC3E}">
        <p14:creationId xmlns:p14="http://schemas.microsoft.com/office/powerpoint/2010/main" val="344236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93A71-7208-FC40-9952-D2F137339DC4}" type="slidenum">
              <a:rPr lang="en-US" smtClean="0"/>
              <a:t>4</a:t>
            </a:fld>
            <a:endParaRPr lang="en-US" dirty="0"/>
          </a:p>
        </p:txBody>
      </p:sp>
    </p:spTree>
    <p:extLst>
      <p:ext uri="{BB962C8B-B14F-4D97-AF65-F5344CB8AC3E}">
        <p14:creationId xmlns:p14="http://schemas.microsoft.com/office/powerpoint/2010/main" val="399647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Diversity</a:t>
            </a:r>
            <a:r>
              <a:rPr lang="en-US" dirty="0"/>
              <a:t>: The </a:t>
            </a:r>
            <a:r>
              <a:rPr lang="en-US" dirty="0">
                <a:solidFill>
                  <a:srgbClr val="C00000"/>
                </a:solidFill>
              </a:rPr>
              <a:t>presence of differences </a:t>
            </a:r>
            <a:r>
              <a:rPr lang="en-US" dirty="0"/>
              <a:t>within a given setting, such as differences in race, ethnicity, gender, gender identity, sexual orientation, age and socioeconomic class. Emphasize here</a:t>
            </a:r>
            <a:r>
              <a:rPr lang="en-US" baseline="0" dirty="0"/>
              <a:t> that we mean everyone.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Equity</a:t>
            </a:r>
            <a:r>
              <a:rPr lang="en-US" dirty="0"/>
              <a:t>: The act of ensuring that </a:t>
            </a:r>
            <a:r>
              <a:rPr lang="en-US" dirty="0">
                <a:solidFill>
                  <a:srgbClr val="C00000"/>
                </a:solidFill>
              </a:rPr>
              <a:t>processes and programs are impartial, fair and provide equal possible outcomes</a:t>
            </a:r>
            <a:r>
              <a:rPr lang="en-US" dirty="0"/>
              <a:t> for every 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Inclusion</a:t>
            </a:r>
            <a:r>
              <a:rPr lang="en-US" dirty="0"/>
              <a:t>: The practice of </a:t>
            </a:r>
            <a:r>
              <a:rPr lang="en-US" dirty="0">
                <a:solidFill>
                  <a:srgbClr val="C00000"/>
                </a:solidFill>
              </a:rPr>
              <a:t>ensuring that people feel a sense of belonging in the workplace, so that every employee feels comfortable and supported</a:t>
            </a:r>
            <a:r>
              <a:rPr lang="en-US" dirty="0"/>
              <a:t> by the organization when it comes to being their authentic 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C83B7-A9B0-4095-9749-5A4D6DC31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657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E101A"/>
                </a:solidFill>
                <a:latin typeface="Book Antiqua" panose="02040602050305030304" pitchFamily="18" charset="0"/>
                <a:ea typeface="Times New Roman" panose="02020603050405020304" pitchFamily="18" charset="0"/>
              </a:rPr>
              <a:t>Using an example from an earlier era: the polio vaccine eradicated polio in the United States; the vaccine was tested and found to be effective in a huge and historic trial conducted in 1954, that enrolled</a:t>
            </a:r>
            <a:r>
              <a:rPr lang="en-US" baseline="0" dirty="0">
                <a:solidFill>
                  <a:srgbClr val="0E101A"/>
                </a:solidFill>
                <a:latin typeface="Book Antiqua" panose="02040602050305030304" pitchFamily="18" charset="0"/>
                <a:ea typeface="Times New Roman" panose="02020603050405020304" pitchFamily="18" charset="0"/>
              </a:rPr>
              <a:t> 1.8 million</a:t>
            </a:r>
            <a:r>
              <a:rPr lang="en-US" dirty="0">
                <a:solidFill>
                  <a:srgbClr val="0E101A"/>
                </a:solidFill>
                <a:latin typeface="Book Antiqua" panose="02040602050305030304" pitchFamily="18" charset="0"/>
                <a:ea typeface="Times New Roman" panose="02020603050405020304" pitchFamily="18" charset="0"/>
              </a:rPr>
              <a:t> children across the US.  After the trial</a:t>
            </a:r>
            <a:r>
              <a:rPr lang="en-US" baseline="0" dirty="0">
                <a:solidFill>
                  <a:srgbClr val="0E101A"/>
                </a:solidFill>
                <a:latin typeface="Book Antiqua" panose="02040602050305030304" pitchFamily="18" charset="0"/>
                <a:ea typeface="Times New Roman" panose="02020603050405020304" pitchFamily="18" charset="0"/>
              </a:rPr>
              <a:t> demonstrated that the vaccine was safe and effective, a national campaign for polio immunization was rolled out.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93A71-7208-FC40-9952-D2F137339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945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buFont typeface="Wingdings" panose="05000000000000000000" pitchFamily="2" charset="2"/>
              <a:buChar char="Ø"/>
            </a:pPr>
            <a:endParaRPr lang="en-US" sz="3600" dirty="0"/>
          </a:p>
          <a:p>
            <a:pPr lvl="1">
              <a:lnSpc>
                <a:spcPct val="90000"/>
              </a:lnSpc>
              <a:buFont typeface="Wingdings" panose="05000000000000000000" pitchFamily="2" charset="2"/>
              <a:buChar char="Ø"/>
            </a:pPr>
            <a:r>
              <a:rPr lang="en-US" sz="3600" dirty="0"/>
              <a:t>https://www.fda.gov/drugs/drug-approvals-and-databases/drug-trials-snapshots</a:t>
            </a:r>
          </a:p>
          <a:p>
            <a:pPr lvl="1">
              <a:lnSpc>
                <a:spcPct val="90000"/>
              </a:lnSpc>
              <a:buFont typeface="Wingdings" panose="05000000000000000000" pitchFamily="2" charset="2"/>
              <a:buChar char="Ø"/>
            </a:pPr>
            <a:r>
              <a:rPr lang="en-US" sz="3600" dirty="0"/>
              <a:t>Lack of diversity in clinical trials is an issue that has persisted for a long time.</a:t>
            </a:r>
          </a:p>
          <a:p>
            <a:pPr lvl="1">
              <a:lnSpc>
                <a:spcPct val="90000"/>
              </a:lnSpc>
              <a:buFont typeface="Wingdings" panose="05000000000000000000" pitchFamily="2" charset="2"/>
              <a:buChar char="Ø"/>
            </a:pPr>
            <a:endParaRPr lang="en-US" sz="3600" dirty="0"/>
          </a:p>
          <a:p>
            <a:pPr lvl="1">
              <a:lnSpc>
                <a:spcPct val="90000"/>
              </a:lnSpc>
              <a:buFont typeface="Wingdings" panose="05000000000000000000" pitchFamily="2" charset="2"/>
              <a:buChar char="Ø"/>
            </a:pPr>
            <a:r>
              <a:rPr lang="en-US" sz="3600" dirty="0"/>
              <a:t>U.S. Food &amp; Drug Administration’s Center for Drug Evaluation and Research (CDER) published a snapshot of clinical trial demographic data for new drugs to the U.S. market in 2020. The report’s goal was to show differences in the efficacy of certain medications and their side effects among different demographic groups.</a:t>
            </a:r>
          </a:p>
          <a:p>
            <a:pPr lvl="1">
              <a:lnSpc>
                <a:spcPct val="90000"/>
              </a:lnSpc>
              <a:buFont typeface="Wingdings" panose="05000000000000000000" pitchFamily="2" charset="2"/>
              <a:buChar char="Ø"/>
            </a:pPr>
            <a:endParaRPr lang="en-US" sz="3600" dirty="0"/>
          </a:p>
          <a:p>
            <a:pPr lvl="1">
              <a:lnSpc>
                <a:spcPct val="90000"/>
              </a:lnSpc>
              <a:buFont typeface="Wingdings" panose="05000000000000000000" pitchFamily="2" charset="2"/>
              <a:buChar char="Ø"/>
            </a:pPr>
            <a:r>
              <a:rPr lang="en-US" sz="3600" dirty="0"/>
              <a:t>CDER’s report for 2015-2019 showed that although participants were evenly split by sex, there was less diversity across other groups like age, race, and ethnicity.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B93A71-7208-FC40-9952-D2F137339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602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https://www.fda.gov/drugs/drug-approvals-and-databases/drug-trials-snapshots</a:t>
            </a:r>
          </a:p>
        </p:txBody>
      </p:sp>
      <p:sp>
        <p:nvSpPr>
          <p:cNvPr id="4" name="Slide Number Placeholder 3"/>
          <p:cNvSpPr>
            <a:spLocks noGrp="1"/>
          </p:cNvSpPr>
          <p:nvPr>
            <p:ph type="sldNum" sz="quarter" idx="10"/>
          </p:nvPr>
        </p:nvSpPr>
        <p:spPr/>
        <p:txBody>
          <a:bodyPr/>
          <a:lstStyle/>
          <a:p>
            <a:fld id="{B0B93A71-7208-FC40-9952-D2F137339DC4}" type="slidenum">
              <a:rPr lang="en-US" smtClean="0"/>
              <a:t>9</a:t>
            </a:fld>
            <a:endParaRPr lang="en-US" dirty="0"/>
          </a:p>
        </p:txBody>
      </p:sp>
    </p:spTree>
    <p:extLst>
      <p:ext uri="{BB962C8B-B14F-4D97-AF65-F5344CB8AC3E}">
        <p14:creationId xmlns:p14="http://schemas.microsoft.com/office/powerpoint/2010/main" val="379718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is from Boden-</a:t>
            </a:r>
            <a:r>
              <a:rPr lang="en-US" dirty="0" err="1"/>
              <a:t>Albala</a:t>
            </a:r>
            <a:r>
              <a:rPr lang="en-US" dirty="0"/>
              <a:t> article (Neuron);</a:t>
            </a:r>
          </a:p>
        </p:txBody>
      </p:sp>
      <p:sp>
        <p:nvSpPr>
          <p:cNvPr id="4" name="Slide Number Placeholder 3"/>
          <p:cNvSpPr>
            <a:spLocks noGrp="1"/>
          </p:cNvSpPr>
          <p:nvPr>
            <p:ph type="sldNum" sz="quarter" idx="10"/>
          </p:nvPr>
        </p:nvSpPr>
        <p:spPr/>
        <p:txBody>
          <a:bodyPr/>
          <a:lstStyle/>
          <a:p>
            <a:fld id="{B0B93A71-7208-FC40-9952-D2F137339DC4}" type="slidenum">
              <a:rPr lang="en-US" smtClean="0"/>
              <a:t>11</a:t>
            </a:fld>
            <a:endParaRPr lang="en-US" dirty="0"/>
          </a:p>
        </p:txBody>
      </p:sp>
    </p:spTree>
    <p:extLst>
      <p:ext uri="{BB962C8B-B14F-4D97-AF65-F5344CB8AC3E}">
        <p14:creationId xmlns:p14="http://schemas.microsoft.com/office/powerpoint/2010/main" val="272300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561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211920"/>
            <a:ext cx="6400800" cy="1752600"/>
          </a:xfrm>
        </p:spPr>
        <p:txBody>
          <a:bodyPr/>
          <a:lstStyle>
            <a:lvl1pPr marL="0" indent="0" algn="ctr">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0097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MHRP Text White 201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76310" y="6612151"/>
            <a:ext cx="805977" cy="201168"/>
          </a:xfrm>
          <a:prstGeom prst="rect">
            <a:avLst/>
          </a:prstGeom>
        </p:spPr>
      </p:pic>
      <p:pic>
        <p:nvPicPr>
          <p:cNvPr id="6" name="Picture 5">
            <a:extLst>
              <a:ext uri="{FF2B5EF4-FFF2-40B4-BE49-F238E27FC236}">
                <a16:creationId xmlns:a16="http://schemas.microsoft.com/office/drawing/2014/main" id="{25B27B02-4453-2D4A-960A-034E34348758}"/>
              </a:ext>
            </a:extLst>
          </p:cNvPr>
          <p:cNvPicPr>
            <a:picLocks noChangeAspect="1"/>
          </p:cNvPicPr>
          <p:nvPr userDrawn="1"/>
        </p:nvPicPr>
        <p:blipFill>
          <a:blip r:embed="rId3"/>
          <a:stretch>
            <a:fillRect/>
          </a:stretch>
        </p:blipFill>
        <p:spPr>
          <a:xfrm>
            <a:off x="214449" y="6612151"/>
            <a:ext cx="713447" cy="245850"/>
          </a:xfrm>
          <a:prstGeom prst="rect">
            <a:avLst/>
          </a:prstGeom>
        </p:spPr>
      </p:pic>
    </p:spTree>
    <p:extLst>
      <p:ext uri="{BB962C8B-B14F-4D97-AF65-F5344CB8AC3E}">
        <p14:creationId xmlns:p14="http://schemas.microsoft.com/office/powerpoint/2010/main" val="402946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HRP Text White 201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76310" y="6612151"/>
            <a:ext cx="805977" cy="201168"/>
          </a:xfrm>
          <a:prstGeom prst="rect">
            <a:avLst/>
          </a:prstGeom>
        </p:spPr>
      </p:pic>
      <p:pic>
        <p:nvPicPr>
          <p:cNvPr id="7" name="Picture 6">
            <a:extLst>
              <a:ext uri="{FF2B5EF4-FFF2-40B4-BE49-F238E27FC236}">
                <a16:creationId xmlns:a16="http://schemas.microsoft.com/office/drawing/2014/main" id="{D511C077-5295-DD4C-A98B-B192B0B18A1E}"/>
              </a:ext>
            </a:extLst>
          </p:cNvPr>
          <p:cNvPicPr>
            <a:picLocks noChangeAspect="1"/>
          </p:cNvPicPr>
          <p:nvPr userDrawn="1"/>
        </p:nvPicPr>
        <p:blipFill>
          <a:blip r:embed="rId3"/>
          <a:stretch>
            <a:fillRect/>
          </a:stretch>
        </p:blipFill>
        <p:spPr>
          <a:xfrm>
            <a:off x="214449" y="6612151"/>
            <a:ext cx="713447" cy="245850"/>
          </a:xfrm>
          <a:prstGeom prst="rect">
            <a:avLst/>
          </a:prstGeom>
        </p:spPr>
      </p:pic>
    </p:spTree>
    <p:extLst>
      <p:ext uri="{BB962C8B-B14F-4D97-AF65-F5344CB8AC3E}">
        <p14:creationId xmlns:p14="http://schemas.microsoft.com/office/powerpoint/2010/main" val="262392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MHRP Text White 201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76310" y="6612151"/>
            <a:ext cx="805977" cy="201168"/>
          </a:xfrm>
          <a:prstGeom prst="rect">
            <a:avLst/>
          </a:prstGeom>
        </p:spPr>
      </p:pic>
      <p:pic>
        <p:nvPicPr>
          <p:cNvPr id="9" name="Picture 8">
            <a:extLst>
              <a:ext uri="{FF2B5EF4-FFF2-40B4-BE49-F238E27FC236}">
                <a16:creationId xmlns:a16="http://schemas.microsoft.com/office/drawing/2014/main" id="{8F63EAE4-56C8-2D4E-B5C6-424B3B4B2E16}"/>
              </a:ext>
            </a:extLst>
          </p:cNvPr>
          <p:cNvPicPr>
            <a:picLocks noChangeAspect="1"/>
          </p:cNvPicPr>
          <p:nvPr userDrawn="1"/>
        </p:nvPicPr>
        <p:blipFill>
          <a:blip r:embed="rId3"/>
          <a:stretch>
            <a:fillRect/>
          </a:stretch>
        </p:blipFill>
        <p:spPr>
          <a:xfrm>
            <a:off x="214449" y="6612151"/>
            <a:ext cx="713447" cy="245850"/>
          </a:xfrm>
          <a:prstGeom prst="rect">
            <a:avLst/>
          </a:prstGeom>
        </p:spPr>
      </p:pic>
    </p:spTree>
    <p:extLst>
      <p:ext uri="{BB962C8B-B14F-4D97-AF65-F5344CB8AC3E}">
        <p14:creationId xmlns:p14="http://schemas.microsoft.com/office/powerpoint/2010/main" val="524514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10" name="Picture 9" descr="MHRP Text White 201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76310" y="6612151"/>
            <a:ext cx="805977" cy="201168"/>
          </a:xfrm>
          <a:prstGeom prst="rect">
            <a:avLst/>
          </a:prstGeom>
        </p:spPr>
      </p:pic>
      <p:pic>
        <p:nvPicPr>
          <p:cNvPr id="6" name="Picture 5">
            <a:extLst>
              <a:ext uri="{FF2B5EF4-FFF2-40B4-BE49-F238E27FC236}">
                <a16:creationId xmlns:a16="http://schemas.microsoft.com/office/drawing/2014/main" id="{1CC8719B-20C4-C946-B9D3-68F7378B113D}"/>
              </a:ext>
            </a:extLst>
          </p:cNvPr>
          <p:cNvPicPr>
            <a:picLocks noChangeAspect="1"/>
          </p:cNvPicPr>
          <p:nvPr userDrawn="1"/>
        </p:nvPicPr>
        <p:blipFill>
          <a:blip r:embed="rId3"/>
          <a:stretch>
            <a:fillRect/>
          </a:stretch>
        </p:blipFill>
        <p:spPr>
          <a:xfrm>
            <a:off x="214449" y="6612151"/>
            <a:ext cx="713447" cy="245850"/>
          </a:xfrm>
          <a:prstGeom prst="rect">
            <a:avLst/>
          </a:prstGeom>
        </p:spPr>
      </p:pic>
    </p:spTree>
    <p:extLst>
      <p:ext uri="{BB962C8B-B14F-4D97-AF65-F5344CB8AC3E}">
        <p14:creationId xmlns:p14="http://schemas.microsoft.com/office/powerpoint/2010/main" val="294130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MHRP Text White 201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76310" y="6612151"/>
            <a:ext cx="805977" cy="201168"/>
          </a:xfrm>
          <a:prstGeom prst="rect">
            <a:avLst/>
          </a:prstGeom>
        </p:spPr>
      </p:pic>
      <p:pic>
        <p:nvPicPr>
          <p:cNvPr id="5" name="Picture 4">
            <a:extLst>
              <a:ext uri="{FF2B5EF4-FFF2-40B4-BE49-F238E27FC236}">
                <a16:creationId xmlns:a16="http://schemas.microsoft.com/office/drawing/2014/main" id="{A999818E-945B-EF4E-BAF7-E35237D6A36B}"/>
              </a:ext>
            </a:extLst>
          </p:cNvPr>
          <p:cNvPicPr>
            <a:picLocks noChangeAspect="1"/>
          </p:cNvPicPr>
          <p:nvPr userDrawn="1"/>
        </p:nvPicPr>
        <p:blipFill>
          <a:blip r:embed="rId3"/>
          <a:stretch>
            <a:fillRect/>
          </a:stretch>
        </p:blipFill>
        <p:spPr>
          <a:xfrm>
            <a:off x="214449" y="6612151"/>
            <a:ext cx="713447" cy="245850"/>
          </a:xfrm>
          <a:prstGeom prst="rect">
            <a:avLst/>
          </a:prstGeom>
        </p:spPr>
      </p:pic>
    </p:spTree>
    <p:extLst>
      <p:ext uri="{BB962C8B-B14F-4D97-AF65-F5344CB8AC3E}">
        <p14:creationId xmlns:p14="http://schemas.microsoft.com/office/powerpoint/2010/main" val="356914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5953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199" y="1154590"/>
            <a:ext cx="8327337" cy="51641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MHRP 2018 Powerpoin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6554179"/>
            <a:ext cx="9162288" cy="333405"/>
          </a:xfrm>
          <a:prstGeom prst="rect">
            <a:avLst/>
          </a:prstGeom>
        </p:spPr>
      </p:pic>
    </p:spTree>
    <p:extLst>
      <p:ext uri="{BB962C8B-B14F-4D97-AF65-F5344CB8AC3E}">
        <p14:creationId xmlns:p14="http://schemas.microsoft.com/office/powerpoint/2010/main" val="1495048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sldNum="0" hdr="0" ftr="0" dt="0"/>
  <p:txStyles>
    <p:titleStyle>
      <a:lvl1pPr algn="ctr" defTabSz="457200" rtl="0" eaLnBrk="1" latinLnBrk="0" hangingPunct="1">
        <a:spcBef>
          <a:spcPct val="0"/>
        </a:spcBef>
        <a:buNone/>
        <a:defRPr sz="3600" b="0" kern="1200">
          <a:solidFill>
            <a:schemeClr val="tx2"/>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Open sans"/>
        </a:defRPr>
      </a:lvl1pPr>
      <a:lvl2pPr marL="742950" indent="-285750" algn="l" defTabSz="457200" rtl="0" eaLnBrk="1" latinLnBrk="0" hangingPunct="1">
        <a:spcBef>
          <a:spcPct val="20000"/>
        </a:spcBef>
        <a:buSzPct val="50000"/>
        <a:buFont typeface="Wingdings" charset="2"/>
        <a:buChar char="Ø"/>
        <a:defRPr sz="2400" kern="1200">
          <a:solidFill>
            <a:schemeClr val="tx1"/>
          </a:solidFill>
          <a:latin typeface="+mn-lt"/>
          <a:ea typeface="+mn-ea"/>
          <a:cs typeface="Open san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Open san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Open san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5wpr.com/new/mad-men-public-relations/" TargetMode="External"/><Relationship Id="rId5" Type="http://schemas.openxmlformats.org/officeDocument/2006/relationships/hyperlink" Target="https://www.fda.gov/consumers/minority-health-and-health-equity/clinical-trial-diversity"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ronaviruspreventionnetwork.org/" TargetMode="Externa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16/j.neuron.2021.12.008" TargetMode="External"/><Relationship Id="rId7" Type="http://schemas.openxmlformats.org/officeDocument/2006/relationships/hyperlink" Target="https://www.mckinsey.com/business-functions/people-and-organizational-performance/our-insights/why-diversity-matter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builtin.com/diversity-inclusion/what-does-dei-mean-in-the-workplace" TargetMode="External"/><Relationship Id="rId5" Type="http://schemas.openxmlformats.org/officeDocument/2006/relationships/hyperlink" Target="https://doi.org/10.1016/S2468-1253(21)00228-4" TargetMode="External"/><Relationship Id="rId4" Type="http://schemas.openxmlformats.org/officeDocument/2006/relationships/hyperlink" Target="https://doi.org/10.1126/science.119678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psnational.org/the-sps-observer/fall/2014/why-diversity-important-science" TargetMode="External"/><Relationship Id="rId2" Type="http://schemas.openxmlformats.org/officeDocument/2006/relationships/hyperlink" Target="https://www.pewresearch.org/social-trends/2018/01/09/blacks-in-stem-jobs-are-especially-concerned-about-diversity-and-discrimination-in-the-workplace/" TargetMode="External"/><Relationship Id="rId1" Type="http://schemas.openxmlformats.org/officeDocument/2006/relationships/slideLayout" Target="../slideLayouts/slideLayout2.xml"/><Relationship Id="rId6" Type="http://schemas.openxmlformats.org/officeDocument/2006/relationships/hyperlink" Target="https://www.wrair.army.mil/science-education-and-fellowship-programs" TargetMode="External"/><Relationship Id="rId5" Type="http://schemas.openxmlformats.org/officeDocument/2006/relationships/hyperlink" Target="https://doi.org/10.1093/infdis/jiz174" TargetMode="External"/><Relationship Id="rId4" Type="http://schemas.openxmlformats.org/officeDocument/2006/relationships/hyperlink" Target="https://www.pewresearch.org/science/2021/04/01/stem-jobs-see-uneven-progress-in-increasing-gender-racial-and-ethnic-diversit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vaxopedia.org/2016/10/12/jonas-salk/" TargetMode="External"/><Relationship Id="rId5" Type="http://schemas.openxmlformats.org/officeDocument/2006/relationships/hyperlink" Target="https://www.cincinnati.com/story/news/2020/12/10/covid-vaccine-sabin-sunday-polio/3863706001/"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80851"/>
            <a:ext cx="7772400" cy="1470025"/>
          </a:xfrm>
        </p:spPr>
        <p:txBody>
          <a:bodyPr>
            <a:normAutofit fontScale="90000"/>
          </a:bodyPr>
          <a:lstStyle/>
          <a:p>
            <a:br>
              <a:rPr lang="en-US" sz="3200" b="1" dirty="0">
                <a:solidFill>
                  <a:schemeClr val="tx2"/>
                </a:solidFill>
              </a:rPr>
            </a:br>
            <a:r>
              <a:rPr lang="en-US" sz="3200" kern="0" dirty="0">
                <a:solidFill>
                  <a:srgbClr val="7C3637"/>
                </a:solidFill>
                <a:latin typeface="Arial Black" panose="020B0A04020102020204" pitchFamily="34" charset="0"/>
                <a:sym typeface="Arial Black"/>
              </a:rPr>
              <a:t>Diversity and Inclusion in Clinical Research  </a:t>
            </a:r>
            <a:endParaRPr lang="en-US" sz="3200" b="1" dirty="0">
              <a:solidFill>
                <a:schemeClr val="tx2"/>
              </a:solidFill>
            </a:endParaRPr>
          </a:p>
        </p:txBody>
      </p:sp>
      <p:pic>
        <p:nvPicPr>
          <p:cNvPr id="6" name="Picture 5" descr="MHRP Logo 2018.png">
            <a:extLst>
              <a:ext uri="{FF2B5EF4-FFF2-40B4-BE49-F238E27FC236}">
                <a16:creationId xmlns:a16="http://schemas.microsoft.com/office/drawing/2014/main" id="{7C5FCE72-521F-6C47-B464-8EDCDD72A2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339" y="5392034"/>
            <a:ext cx="1392859" cy="743473"/>
          </a:xfrm>
          <a:prstGeom prst="rect">
            <a:avLst/>
          </a:prstGeom>
        </p:spPr>
      </p:pic>
      <p:pic>
        <p:nvPicPr>
          <p:cNvPr id="11" name="Picture 10">
            <a:extLst>
              <a:ext uri="{FF2B5EF4-FFF2-40B4-BE49-F238E27FC236}">
                <a16:creationId xmlns:a16="http://schemas.microsoft.com/office/drawing/2014/main" id="{B422ACD7-A4DF-7B42-8A76-2D222EF37A48}"/>
              </a:ext>
            </a:extLst>
          </p:cNvPr>
          <p:cNvPicPr>
            <a:picLocks noChangeAspect="1"/>
          </p:cNvPicPr>
          <p:nvPr/>
        </p:nvPicPr>
        <p:blipFill>
          <a:blip r:embed="rId4"/>
          <a:stretch>
            <a:fillRect/>
          </a:stretch>
        </p:blipFill>
        <p:spPr>
          <a:xfrm>
            <a:off x="4922600" y="5269149"/>
            <a:ext cx="1168400" cy="1016000"/>
          </a:xfrm>
          <a:prstGeom prst="rect">
            <a:avLst/>
          </a:prstGeom>
        </p:spPr>
      </p:pic>
      <p:pic>
        <p:nvPicPr>
          <p:cNvPr id="4" name="Picture 3">
            <a:extLst>
              <a:ext uri="{FF2B5EF4-FFF2-40B4-BE49-F238E27FC236}">
                <a16:creationId xmlns:a16="http://schemas.microsoft.com/office/drawing/2014/main" id="{069CAF1F-EF26-1B4B-8AF7-BCA6A8DC242D}"/>
              </a:ext>
            </a:extLst>
          </p:cNvPr>
          <p:cNvPicPr>
            <a:picLocks noChangeAspect="1"/>
          </p:cNvPicPr>
          <p:nvPr/>
        </p:nvPicPr>
        <p:blipFill>
          <a:blip r:embed="rId5"/>
          <a:stretch>
            <a:fillRect/>
          </a:stretch>
        </p:blipFill>
        <p:spPr>
          <a:xfrm>
            <a:off x="6958012" y="5323448"/>
            <a:ext cx="1500187" cy="752641"/>
          </a:xfrm>
          <a:prstGeom prst="rect">
            <a:avLst/>
          </a:prstGeom>
        </p:spPr>
      </p:pic>
      <p:pic>
        <p:nvPicPr>
          <p:cNvPr id="13" name="Picture 12">
            <a:extLst>
              <a:ext uri="{FF2B5EF4-FFF2-40B4-BE49-F238E27FC236}">
                <a16:creationId xmlns:a16="http://schemas.microsoft.com/office/drawing/2014/main" id="{82DBFF23-9C18-5E4D-A4E3-B968E0B9346A}"/>
              </a:ext>
            </a:extLst>
          </p:cNvPr>
          <p:cNvPicPr>
            <a:picLocks noChangeAspect="1"/>
          </p:cNvPicPr>
          <p:nvPr/>
        </p:nvPicPr>
        <p:blipFill>
          <a:blip r:embed="rId6"/>
          <a:stretch>
            <a:fillRect/>
          </a:stretch>
        </p:blipFill>
        <p:spPr>
          <a:xfrm>
            <a:off x="2588963" y="5307942"/>
            <a:ext cx="1738725" cy="783651"/>
          </a:xfrm>
          <a:prstGeom prst="rect">
            <a:avLst/>
          </a:prstGeom>
        </p:spPr>
      </p:pic>
      <p:sp>
        <p:nvSpPr>
          <p:cNvPr id="8" name="Google Shape;423;p67">
            <a:extLst>
              <a:ext uri="{FF2B5EF4-FFF2-40B4-BE49-F238E27FC236}">
                <a16:creationId xmlns:a16="http://schemas.microsoft.com/office/drawing/2014/main" id="{60941A99-465D-4C54-A99B-269517CDD572}"/>
              </a:ext>
            </a:extLst>
          </p:cNvPr>
          <p:cNvSpPr txBox="1">
            <a:spLocks/>
          </p:cNvSpPr>
          <p:nvPr/>
        </p:nvSpPr>
        <p:spPr>
          <a:xfrm>
            <a:off x="1881871" y="2786062"/>
            <a:ext cx="5380258" cy="128587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ctr" rtl="0">
              <a:lnSpc>
                <a:spcPct val="90000"/>
              </a:lnSpc>
              <a:spcBef>
                <a:spcPts val="800"/>
              </a:spcBef>
              <a:spcAft>
                <a:spcPts val="0"/>
              </a:spcAft>
              <a:buClr>
                <a:srgbClr val="545454"/>
              </a:buClr>
              <a:buSzPts val="1800"/>
              <a:buFont typeface="Arial"/>
              <a:buNone/>
              <a:defRPr sz="1800" b="0" i="0" u="none" strike="noStrike" cap="none">
                <a:solidFill>
                  <a:srgbClr val="545454"/>
                </a:solidFill>
                <a:latin typeface="Arial"/>
                <a:ea typeface="Arial"/>
                <a:cs typeface="Arial"/>
                <a:sym typeface="Arial"/>
              </a:defRPr>
            </a:lvl1pPr>
            <a:lvl2pPr marL="914400" marR="0" lvl="1" indent="-34290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32385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80000"/>
              </a:lnSpc>
              <a:spcBef>
                <a:spcPts val="0"/>
              </a:spcBef>
              <a:spcAft>
                <a:spcPts val="0"/>
              </a:spcAft>
              <a:buClr>
                <a:srgbClr val="545454"/>
              </a:buClr>
              <a:buSzPts val="1800"/>
              <a:buFont typeface="Arial"/>
              <a:buNone/>
              <a:tabLst/>
              <a:defRPr/>
            </a:pPr>
            <a:r>
              <a:rPr lang="en-US" b="1" kern="0" dirty="0"/>
              <a:t>Deidre V. Washington</a:t>
            </a:r>
            <a:r>
              <a:rPr kumimoji="0" lang="en-US" sz="1800" b="1" i="0" u="none" strike="noStrike" kern="0" cap="none" spc="0" normalizeH="0" baseline="0" noProof="0" dirty="0">
                <a:ln>
                  <a:noFill/>
                </a:ln>
                <a:solidFill>
                  <a:srgbClr val="545454"/>
                </a:solidFill>
                <a:effectLst/>
                <a:uLnTx/>
                <a:uFillTx/>
                <a:latin typeface="Arial"/>
                <a:cs typeface="Arial"/>
                <a:sym typeface="Arial"/>
              </a:rPr>
              <a:t>, </a:t>
            </a:r>
            <a:r>
              <a:rPr lang="en-US" b="1" kern="0" dirty="0" err="1"/>
              <a:t>Ph</a:t>
            </a:r>
            <a:r>
              <a:rPr kumimoji="0" lang="en-US" sz="1800" b="1" i="0" u="none" strike="noStrike" kern="0" cap="none" spc="0" normalizeH="0" baseline="0" noProof="0" dirty="0">
                <a:ln>
                  <a:noFill/>
                </a:ln>
                <a:solidFill>
                  <a:srgbClr val="545454"/>
                </a:solidFill>
                <a:effectLst/>
                <a:uLnTx/>
                <a:uFillTx/>
                <a:latin typeface="Arial"/>
                <a:cs typeface="Arial"/>
                <a:sym typeface="Arial"/>
              </a:rPr>
              <a:t>D</a:t>
            </a:r>
          </a:p>
          <a:p>
            <a:pPr marL="0" marR="0" lvl="0" indent="0" algn="ctr" defTabSz="914400" rtl="0" eaLnBrk="1" fontAlgn="auto" latinLnBrk="0" hangingPunct="1">
              <a:lnSpc>
                <a:spcPct val="80000"/>
              </a:lnSpc>
              <a:spcBef>
                <a:spcPts val="0"/>
              </a:spcBef>
              <a:spcAft>
                <a:spcPts val="0"/>
              </a:spcAft>
              <a:buClr>
                <a:srgbClr val="545454"/>
              </a:buClr>
              <a:buSzPts val="1800"/>
              <a:buFont typeface="Arial"/>
              <a:buNone/>
              <a:tabLst/>
              <a:defRPr/>
            </a:pPr>
            <a:br>
              <a:rPr kumimoji="0" lang="en-US" sz="1800" b="0" i="0" u="none" strike="noStrike" kern="0" cap="none" spc="0" normalizeH="0" baseline="0" noProof="0" dirty="0">
                <a:ln>
                  <a:noFill/>
                </a:ln>
                <a:solidFill>
                  <a:srgbClr val="545454"/>
                </a:solidFill>
                <a:effectLst/>
                <a:uLnTx/>
                <a:uFillTx/>
                <a:latin typeface="Arial"/>
                <a:cs typeface="Arial"/>
                <a:sym typeface="Arial"/>
              </a:rPr>
            </a:br>
            <a:r>
              <a:rPr lang="en-US" kern="0" dirty="0"/>
              <a:t>Research Integrity Specialist</a:t>
            </a:r>
          </a:p>
          <a:p>
            <a:pPr marL="0" marR="0" lvl="0" indent="0" algn="ctr" defTabSz="914400" rtl="0" eaLnBrk="1" fontAlgn="auto" latinLnBrk="0" hangingPunct="1">
              <a:lnSpc>
                <a:spcPct val="80000"/>
              </a:lnSpc>
              <a:spcBef>
                <a:spcPts val="0"/>
              </a:spcBef>
              <a:spcAft>
                <a:spcPts val="0"/>
              </a:spcAft>
              <a:buClr>
                <a:srgbClr val="545454"/>
              </a:buClr>
              <a:buSzPts val="1800"/>
              <a:buFont typeface="Arial"/>
              <a:buNone/>
              <a:tabLst/>
              <a:defRPr/>
            </a:pPr>
            <a:r>
              <a:rPr kumimoji="0" lang="en-US" sz="1800" b="0" i="0" u="none" strike="noStrike" kern="0" cap="none" spc="0" normalizeH="0" baseline="0" noProof="0" dirty="0">
                <a:ln>
                  <a:noFill/>
                </a:ln>
                <a:solidFill>
                  <a:srgbClr val="545454"/>
                </a:solidFill>
                <a:effectLst/>
                <a:uLnTx/>
                <a:uFillTx/>
                <a:latin typeface="Arial"/>
                <a:cs typeface="Arial"/>
                <a:sym typeface="Arial"/>
              </a:rPr>
              <a:t>Research</a:t>
            </a:r>
            <a:r>
              <a:rPr kumimoji="0" lang="en-US" sz="1800" b="0" i="0" u="none" strike="noStrike" kern="0" cap="none" spc="0" normalizeH="0" noProof="0" dirty="0">
                <a:ln>
                  <a:noFill/>
                </a:ln>
                <a:solidFill>
                  <a:srgbClr val="545454"/>
                </a:solidFill>
                <a:effectLst/>
                <a:uLnTx/>
                <a:uFillTx/>
                <a:latin typeface="Arial"/>
                <a:cs typeface="Arial"/>
                <a:sym typeface="Arial"/>
              </a:rPr>
              <a:t> Ethics and Integrity (REI) Team</a:t>
            </a:r>
          </a:p>
          <a:p>
            <a:pPr marL="0" marR="0" lvl="0" indent="0" algn="ctr" defTabSz="914400" rtl="0" eaLnBrk="1" fontAlgn="auto" latinLnBrk="0" hangingPunct="1">
              <a:lnSpc>
                <a:spcPct val="80000"/>
              </a:lnSpc>
              <a:spcBef>
                <a:spcPts val="0"/>
              </a:spcBef>
              <a:spcAft>
                <a:spcPts val="0"/>
              </a:spcAft>
              <a:buClr>
                <a:srgbClr val="545454"/>
              </a:buClr>
              <a:buSzPts val="1800"/>
              <a:buFont typeface="Arial"/>
              <a:buNone/>
              <a:tabLst/>
              <a:defRPr/>
            </a:pPr>
            <a:r>
              <a:rPr lang="en-US" kern="0" baseline="0" dirty="0"/>
              <a:t>WRAIR</a:t>
            </a:r>
            <a:br>
              <a:rPr kumimoji="0" lang="en-US" sz="1800" b="0" i="0" u="none" strike="noStrike" kern="0" cap="none" spc="0" normalizeH="0" baseline="0" noProof="0" dirty="0">
                <a:ln>
                  <a:noFill/>
                </a:ln>
                <a:solidFill>
                  <a:srgbClr val="545454"/>
                </a:solidFill>
                <a:effectLst/>
                <a:uLnTx/>
                <a:uFillTx/>
                <a:latin typeface="Arial"/>
                <a:cs typeface="Arial"/>
                <a:sym typeface="Arial"/>
              </a:rPr>
            </a:br>
            <a:br>
              <a:rPr kumimoji="0" lang="en-US" sz="1800" b="0" i="0" u="none" strike="noStrike" kern="0" cap="none" spc="0" normalizeH="0" baseline="0" noProof="0" dirty="0">
                <a:ln>
                  <a:noFill/>
                </a:ln>
                <a:solidFill>
                  <a:srgbClr val="545454"/>
                </a:solidFill>
                <a:effectLst/>
                <a:uLnTx/>
                <a:uFillTx/>
                <a:latin typeface="Arial"/>
                <a:cs typeface="Arial"/>
                <a:sym typeface="Arial"/>
              </a:rPr>
            </a:br>
            <a:endParaRPr kumimoji="0" lang="en-US" sz="1800" b="0" i="0" u="none" strike="noStrike" kern="0" cap="none" spc="0" normalizeH="0" baseline="0" noProof="0" dirty="0">
              <a:ln>
                <a:noFill/>
              </a:ln>
              <a:solidFill>
                <a:srgbClr val="545454"/>
              </a:solidFill>
              <a:effectLst/>
              <a:uLnTx/>
              <a:uFillTx/>
              <a:latin typeface="Arial"/>
              <a:cs typeface="Arial"/>
              <a:sym typeface="Arial"/>
            </a:endParaRPr>
          </a:p>
          <a:p>
            <a:pPr marL="0" marR="0" lvl="0" indent="0" algn="ctr" defTabSz="914400" rtl="0" eaLnBrk="1" fontAlgn="auto" latinLnBrk="0" hangingPunct="1">
              <a:lnSpc>
                <a:spcPct val="80000"/>
              </a:lnSpc>
              <a:spcBef>
                <a:spcPts val="0"/>
              </a:spcBef>
              <a:spcAft>
                <a:spcPts val="0"/>
              </a:spcAft>
              <a:buClr>
                <a:srgbClr val="545454"/>
              </a:buClr>
              <a:buSzPts val="1800"/>
              <a:buFont typeface="Arial"/>
              <a:buNone/>
              <a:tabLst/>
              <a:defRPr/>
            </a:pPr>
            <a:endParaRPr kumimoji="0" lang="en-US" sz="1800" b="0" i="0" u="none" strike="noStrike" kern="0" cap="none" spc="0" normalizeH="0" baseline="0" noProof="0" dirty="0">
              <a:ln>
                <a:noFill/>
              </a:ln>
              <a:solidFill>
                <a:srgbClr val="545454"/>
              </a:solidFill>
              <a:effectLst/>
              <a:uLnTx/>
              <a:uFillTx/>
              <a:latin typeface="Arial"/>
              <a:cs typeface="Arial"/>
              <a:sym typeface="Arial"/>
            </a:endParaRPr>
          </a:p>
          <a:p>
            <a:pPr marL="0" marR="0" lvl="0" indent="0" algn="ctr" defTabSz="914400" rtl="0" eaLnBrk="1" fontAlgn="auto" latinLnBrk="0" hangingPunct="1">
              <a:lnSpc>
                <a:spcPct val="80000"/>
              </a:lnSpc>
              <a:spcBef>
                <a:spcPts val="0"/>
              </a:spcBef>
              <a:spcAft>
                <a:spcPts val="0"/>
              </a:spcAft>
              <a:buClr>
                <a:srgbClr val="545454"/>
              </a:buClr>
              <a:buSzPts val="1800"/>
              <a:buFont typeface="Arial"/>
              <a:buNone/>
              <a:tabLst/>
              <a:defRPr/>
            </a:pPr>
            <a:r>
              <a:rPr lang="en-US" kern="0" dirty="0"/>
              <a:t>May 16</a:t>
            </a:r>
            <a:r>
              <a:rPr kumimoji="0" lang="en-US" sz="1800" b="0" i="0" u="none" strike="noStrike" kern="0" cap="none" spc="0" normalizeH="0" baseline="0" noProof="0" dirty="0">
                <a:ln>
                  <a:noFill/>
                </a:ln>
                <a:solidFill>
                  <a:srgbClr val="545454"/>
                </a:solidFill>
                <a:effectLst/>
                <a:uLnTx/>
                <a:uFillTx/>
                <a:latin typeface="Arial"/>
                <a:cs typeface="Arial"/>
                <a:sym typeface="Arial"/>
              </a:rPr>
              <a:t>, 2022</a:t>
            </a:r>
          </a:p>
          <a:p>
            <a:pPr marL="0" marR="0" lvl="0" indent="0" algn="ctr" defTabSz="914400" rtl="0" eaLnBrk="1" fontAlgn="auto" latinLnBrk="0" hangingPunct="1">
              <a:lnSpc>
                <a:spcPct val="80000"/>
              </a:lnSpc>
              <a:spcBef>
                <a:spcPts val="0"/>
              </a:spcBef>
              <a:spcAft>
                <a:spcPts val="0"/>
              </a:spcAft>
              <a:buClr>
                <a:srgbClr val="545454"/>
              </a:buClr>
              <a:buSzPts val="1800"/>
              <a:buFont typeface="Arial"/>
              <a:buNone/>
              <a:tabLst/>
              <a:defRPr/>
            </a:pPr>
            <a:endParaRPr kumimoji="0" lang="en-US" sz="1800" b="0" i="0" u="none" strike="noStrike" kern="0" cap="none" spc="0" normalizeH="0" baseline="0" noProof="0" dirty="0">
              <a:ln>
                <a:noFill/>
              </a:ln>
              <a:solidFill>
                <a:srgbClr val="545454"/>
              </a:solidFill>
              <a:effectLst/>
              <a:highlight>
                <a:srgbClr val="FFFF00"/>
              </a:highlight>
              <a:uLnTx/>
              <a:uFillTx/>
              <a:latin typeface="Arial"/>
              <a:cs typeface="Arial"/>
              <a:sym typeface="Arial"/>
            </a:endParaRPr>
          </a:p>
        </p:txBody>
      </p:sp>
    </p:spTree>
    <p:extLst>
      <p:ext uri="{BB962C8B-B14F-4D97-AF65-F5344CB8AC3E}">
        <p14:creationId xmlns:p14="http://schemas.microsoft.com/office/powerpoint/2010/main" val="1695572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25854" cy="1674478"/>
          </a:xfrm>
        </p:spPr>
        <p:txBody>
          <a:bodyPr>
            <a:normAutofit/>
          </a:bodyPr>
          <a:lstStyle/>
          <a:p>
            <a:r>
              <a:rPr lang="en-US" dirty="0"/>
              <a:t>COVID pandemic has posed new challenges for the research community</a:t>
            </a:r>
          </a:p>
        </p:txBody>
      </p:sp>
      <p:sp>
        <p:nvSpPr>
          <p:cNvPr id="3" name="Content Placeholder 2"/>
          <p:cNvSpPr>
            <a:spLocks noGrp="1"/>
          </p:cNvSpPr>
          <p:nvPr>
            <p:ph idx="1"/>
          </p:nvPr>
        </p:nvSpPr>
        <p:spPr>
          <a:xfrm>
            <a:off x="457200" y="1949116"/>
            <a:ext cx="8325854" cy="4369637"/>
          </a:xfrm>
        </p:spPr>
        <p:txBody>
          <a:bodyPr/>
          <a:lstStyle/>
          <a:p>
            <a:r>
              <a:rPr lang="en-US" dirty="0"/>
              <a:t>Need for rapid development of new vaccines and treatments</a:t>
            </a:r>
          </a:p>
          <a:p>
            <a:r>
              <a:rPr lang="en-US" dirty="0"/>
              <a:t>Need to overcome substantial fear and mistrust among the public about clinical research, challenges of working in pandemic conditions</a:t>
            </a:r>
          </a:p>
          <a:p>
            <a:r>
              <a:rPr lang="en-US" dirty="0"/>
              <a:t>Some minority groups in the U.S. have been hit especially hard by the COVID pandemic, and these same groups may be reluctant to participate in research</a:t>
            </a:r>
          </a:p>
          <a:p>
            <a:endParaRPr lang="en-US" dirty="0"/>
          </a:p>
        </p:txBody>
      </p:sp>
    </p:spTree>
    <p:extLst>
      <p:ext uri="{BB962C8B-B14F-4D97-AF65-F5344CB8AC3E}">
        <p14:creationId xmlns:p14="http://schemas.microsoft.com/office/powerpoint/2010/main" val="774699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A7F6A-FF24-46EE-8FC8-78EE298E52DD}"/>
              </a:ext>
            </a:extLst>
          </p:cNvPr>
          <p:cNvSpPr>
            <a:spLocks noGrp="1"/>
          </p:cNvSpPr>
          <p:nvPr>
            <p:ph type="title"/>
          </p:nvPr>
        </p:nvSpPr>
        <p:spPr/>
        <p:txBody>
          <a:bodyPr/>
          <a:lstStyle/>
          <a:p>
            <a:r>
              <a:rPr lang="en-US" dirty="0"/>
              <a:t>Plavix example</a:t>
            </a:r>
          </a:p>
        </p:txBody>
      </p:sp>
      <p:sp>
        <p:nvSpPr>
          <p:cNvPr id="3" name="Content Placeholder 2">
            <a:extLst>
              <a:ext uri="{FF2B5EF4-FFF2-40B4-BE49-F238E27FC236}">
                <a16:creationId xmlns:a16="http://schemas.microsoft.com/office/drawing/2014/main" id="{9B9A3369-797E-4210-B5FD-E397A86F0200}"/>
              </a:ext>
            </a:extLst>
          </p:cNvPr>
          <p:cNvSpPr>
            <a:spLocks noGrp="1"/>
          </p:cNvSpPr>
          <p:nvPr>
            <p:ph idx="1"/>
          </p:nvPr>
        </p:nvSpPr>
        <p:spPr/>
        <p:txBody>
          <a:bodyPr>
            <a:normAutofit lnSpcReduction="10000"/>
          </a:bodyPr>
          <a:lstStyle/>
          <a:p>
            <a:r>
              <a:rPr lang="en-US" dirty="0"/>
              <a:t>In 2014, the state of Hawaii sued Bristol Myers Squibb and Sanofi over Plavix (</a:t>
            </a:r>
            <a:r>
              <a:rPr lang="en-US" dirty="0" err="1"/>
              <a:t>clopidogrel</a:t>
            </a:r>
            <a:r>
              <a:rPr lang="en-US" dirty="0"/>
              <a:t>) labeling. </a:t>
            </a:r>
          </a:p>
          <a:p>
            <a:r>
              <a:rPr lang="en-US" dirty="0"/>
              <a:t>Companies failed to disclose that the blood-thinning drug had little effect on 30% of the population and, worse, put some patients at a higher risk for gastrointestinal bleeding. </a:t>
            </a:r>
          </a:p>
          <a:p>
            <a:r>
              <a:rPr lang="en-US" dirty="0"/>
              <a:t>38% to 79% of Pacific Islanders and 40% to 50% of East Asians were at risk of responding poorly to Plavix because of genetic predispositions affecting their ability to efficiently metabolize the drug;  </a:t>
            </a:r>
            <a:r>
              <a:rPr lang="en-US" i="1" dirty="0"/>
              <a:t>there was not adequate representation of these groups in the clinical trials.</a:t>
            </a:r>
          </a:p>
        </p:txBody>
      </p:sp>
    </p:spTree>
    <p:extLst>
      <p:ext uri="{BB962C8B-B14F-4D97-AF65-F5344CB8AC3E}">
        <p14:creationId xmlns:p14="http://schemas.microsoft.com/office/powerpoint/2010/main" val="4206614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0C4C9-B757-4D8F-A634-035CB455578C}"/>
              </a:ext>
            </a:extLst>
          </p:cNvPr>
          <p:cNvSpPr>
            <a:spLocks noGrp="1"/>
          </p:cNvSpPr>
          <p:nvPr>
            <p:ph type="title"/>
          </p:nvPr>
        </p:nvSpPr>
        <p:spPr>
          <a:xfrm>
            <a:off x="457200" y="167057"/>
            <a:ext cx="8229600" cy="1186609"/>
          </a:xfrm>
        </p:spPr>
        <p:txBody>
          <a:bodyPr anchor="ctr">
            <a:normAutofit/>
          </a:bodyPr>
          <a:lstStyle/>
          <a:p>
            <a:pPr>
              <a:lnSpc>
                <a:spcPct val="90000"/>
              </a:lnSpc>
            </a:pPr>
            <a:r>
              <a:rPr lang="en-US" sz="2800" dirty="0"/>
              <a:t>Diverse and equitable representation </a:t>
            </a:r>
            <a:br>
              <a:rPr lang="en-US" sz="2800" dirty="0"/>
            </a:br>
            <a:r>
              <a:rPr lang="en-US" sz="2800" dirty="0"/>
              <a:t>in clinical research are critical </a:t>
            </a:r>
          </a:p>
        </p:txBody>
      </p:sp>
      <p:pic>
        <p:nvPicPr>
          <p:cNvPr id="7" name="Content Placeholder 6"/>
          <p:cNvPicPr>
            <a:picLocks noGrp="1" noChangeAspect="1"/>
          </p:cNvPicPr>
          <p:nvPr>
            <p:ph sz="half" idx="2"/>
          </p:nvPr>
        </p:nvPicPr>
        <p:blipFill>
          <a:blip r:embed="rId3"/>
          <a:stretch>
            <a:fillRect/>
          </a:stretch>
        </p:blipFill>
        <p:spPr>
          <a:xfrm>
            <a:off x="5518485" y="1593888"/>
            <a:ext cx="2751472" cy="2060948"/>
          </a:xfrm>
          <a:prstGeom prst="rect">
            <a:avLst/>
          </a:prstGeom>
        </p:spPr>
      </p:pic>
      <p:pic>
        <p:nvPicPr>
          <p:cNvPr id="8" name="Picture 7"/>
          <p:cNvPicPr>
            <a:picLocks noChangeAspect="1"/>
          </p:cNvPicPr>
          <p:nvPr/>
        </p:nvPicPr>
        <p:blipFill>
          <a:blip r:embed="rId4"/>
          <a:stretch>
            <a:fillRect/>
          </a:stretch>
        </p:blipFill>
        <p:spPr>
          <a:xfrm>
            <a:off x="4345287" y="3894953"/>
            <a:ext cx="4619243" cy="1892984"/>
          </a:xfrm>
          <a:prstGeom prst="rect">
            <a:avLst/>
          </a:prstGeom>
        </p:spPr>
      </p:pic>
      <p:sp>
        <p:nvSpPr>
          <p:cNvPr id="11" name="Content Placeholder 10"/>
          <p:cNvSpPr>
            <a:spLocks noGrp="1"/>
          </p:cNvSpPr>
          <p:nvPr>
            <p:ph sz="half" idx="1"/>
          </p:nvPr>
        </p:nvSpPr>
        <p:spPr>
          <a:xfrm>
            <a:off x="179470" y="1353666"/>
            <a:ext cx="4038600" cy="4664917"/>
          </a:xfrm>
        </p:spPr>
        <p:txBody>
          <a:bodyPr>
            <a:normAutofit fontScale="92500" lnSpcReduction="20000"/>
          </a:bodyPr>
          <a:lstStyle/>
          <a:p>
            <a:r>
              <a:rPr lang="en-US" sz="2600" dirty="0"/>
              <a:t>Lack of diversity could lead to faulty estimates of treatment outcomes, safety and efficacy of vaccines, drugs or other products in different population groups</a:t>
            </a:r>
          </a:p>
          <a:p>
            <a:endParaRPr lang="en-US" dirty="0"/>
          </a:p>
          <a:p>
            <a:r>
              <a:rPr lang="en-US" sz="2600" dirty="0"/>
              <a:t>Diversity and inclusion in research are necessary to ensure that results of medical research are applicable to all groups, including historically underrepresented groups</a:t>
            </a:r>
          </a:p>
          <a:p>
            <a:endParaRPr lang="en-US" dirty="0"/>
          </a:p>
        </p:txBody>
      </p:sp>
      <p:sp>
        <p:nvSpPr>
          <p:cNvPr id="12" name="TextBox 11"/>
          <p:cNvSpPr txBox="1"/>
          <p:nvPr/>
        </p:nvSpPr>
        <p:spPr>
          <a:xfrm>
            <a:off x="431957" y="6085635"/>
            <a:ext cx="782666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Photo credits: </a:t>
            </a: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5"/>
              </a:rPr>
              <a:t>https://www.fda.gov/consumers/minority-health-and-health-equity/clinical-trial-diversity</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6"/>
              </a:rPr>
              <a:t>https://www.5wpr.com/new/mad-men-public-relations/</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761706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7" name="Oval Callout 6"/>
          <p:cNvSpPr/>
          <p:nvPr/>
        </p:nvSpPr>
        <p:spPr>
          <a:xfrm>
            <a:off x="124046" y="1128765"/>
            <a:ext cx="4189228" cy="2860159"/>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Callout 7"/>
          <p:cNvSpPr/>
          <p:nvPr/>
        </p:nvSpPr>
        <p:spPr>
          <a:xfrm>
            <a:off x="4827182" y="1235091"/>
            <a:ext cx="4231758" cy="2753833"/>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69851" y="1642511"/>
            <a:ext cx="3381152" cy="1938992"/>
          </a:xfrm>
          <a:prstGeom prst="rect">
            <a:avLst/>
          </a:prstGeom>
          <a:noFill/>
        </p:spPr>
        <p:txBody>
          <a:bodyPr wrap="square" rtlCol="0">
            <a:spAutoFit/>
          </a:bodyPr>
          <a:lstStyle/>
          <a:p>
            <a:r>
              <a:rPr lang="en-US" sz="2400" dirty="0"/>
              <a:t>If a family member or close friend came to you for advice on whether to join clinical trial, what would you say?</a:t>
            </a:r>
          </a:p>
        </p:txBody>
      </p:sp>
      <p:sp>
        <p:nvSpPr>
          <p:cNvPr id="10" name="TextBox 9"/>
          <p:cNvSpPr txBox="1"/>
          <p:nvPr/>
        </p:nvSpPr>
        <p:spPr>
          <a:xfrm>
            <a:off x="5443870" y="1700944"/>
            <a:ext cx="3352798" cy="1938992"/>
          </a:xfrm>
          <a:prstGeom prst="rect">
            <a:avLst/>
          </a:prstGeom>
          <a:noFill/>
        </p:spPr>
        <p:txBody>
          <a:bodyPr wrap="square" rtlCol="0">
            <a:spAutoFit/>
          </a:bodyPr>
          <a:lstStyle/>
          <a:p>
            <a:r>
              <a:rPr lang="en-US" sz="2400" dirty="0"/>
              <a:t>How would you respond if they mentioned past mistreatment of minorities at the hands of researchers?</a:t>
            </a:r>
          </a:p>
        </p:txBody>
      </p:sp>
      <p:sp>
        <p:nvSpPr>
          <p:cNvPr id="11" name="Oval Callout 10"/>
          <p:cNvSpPr/>
          <p:nvPr/>
        </p:nvSpPr>
        <p:spPr>
          <a:xfrm>
            <a:off x="2360427" y="3779166"/>
            <a:ext cx="3997841" cy="2647336"/>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963824" y="4092436"/>
            <a:ext cx="3216351" cy="1938992"/>
          </a:xfrm>
          <a:prstGeom prst="rect">
            <a:avLst/>
          </a:prstGeom>
          <a:noFill/>
        </p:spPr>
        <p:txBody>
          <a:bodyPr wrap="square" rtlCol="0">
            <a:spAutoFit/>
          </a:bodyPr>
          <a:lstStyle/>
          <a:p>
            <a:r>
              <a:rPr lang="en-US" sz="2400" dirty="0"/>
              <a:t>What information would you want to know about the current trial to help them make their decision?</a:t>
            </a:r>
          </a:p>
        </p:txBody>
      </p:sp>
    </p:spTree>
    <p:extLst>
      <p:ext uri="{BB962C8B-B14F-4D97-AF65-F5344CB8AC3E}">
        <p14:creationId xmlns:p14="http://schemas.microsoft.com/office/powerpoint/2010/main" val="3535709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D55C-F89D-4354-8CA7-3FA4B413DCDD}"/>
              </a:ext>
            </a:extLst>
          </p:cNvPr>
          <p:cNvSpPr>
            <a:spLocks noGrp="1"/>
          </p:cNvSpPr>
          <p:nvPr>
            <p:ph type="title"/>
          </p:nvPr>
        </p:nvSpPr>
        <p:spPr>
          <a:xfrm>
            <a:off x="457200" y="274637"/>
            <a:ext cx="8229600" cy="1409783"/>
          </a:xfrm>
        </p:spPr>
        <p:txBody>
          <a:bodyPr anchor="ctr">
            <a:normAutofit/>
          </a:bodyPr>
          <a:lstStyle/>
          <a:p>
            <a:r>
              <a:rPr lang="en-US" dirty="0"/>
              <a:t>Overview </a:t>
            </a:r>
          </a:p>
        </p:txBody>
      </p:sp>
      <p:graphicFrame>
        <p:nvGraphicFramePr>
          <p:cNvPr id="5" name="Content Placeholder 2">
            <a:extLst>
              <a:ext uri="{FF2B5EF4-FFF2-40B4-BE49-F238E27FC236}">
                <a16:creationId xmlns:a16="http://schemas.microsoft.com/office/drawing/2014/main" id="{32D023E5-B760-49C5-8696-1117601FAFB0}"/>
              </a:ext>
            </a:extLst>
          </p:cNvPr>
          <p:cNvGraphicFramePr>
            <a:graphicFrameLocks noGrp="1"/>
          </p:cNvGraphicFramePr>
          <p:nvPr>
            <p:ph idx="1"/>
            <p:extLst>
              <p:ext uri="{D42A27DB-BD31-4B8C-83A1-F6EECF244321}">
                <p14:modId xmlns:p14="http://schemas.microsoft.com/office/powerpoint/2010/main" val="808430448"/>
              </p:ext>
            </p:extLst>
          </p:nvPr>
        </p:nvGraphicFramePr>
        <p:xfrm>
          <a:off x="457200" y="1328738"/>
          <a:ext cx="8327336" cy="484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124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9EEA-EB1B-4B10-821B-4CEF981D7E6B}"/>
              </a:ext>
            </a:extLst>
          </p:cNvPr>
          <p:cNvSpPr>
            <a:spLocks noGrp="1"/>
          </p:cNvSpPr>
          <p:nvPr>
            <p:ph type="title"/>
          </p:nvPr>
        </p:nvSpPr>
        <p:spPr>
          <a:xfrm>
            <a:off x="554936" y="455933"/>
            <a:ext cx="8229600" cy="659530"/>
          </a:xfrm>
        </p:spPr>
        <p:txBody>
          <a:bodyPr anchor="ctr">
            <a:normAutofit fontScale="90000"/>
          </a:bodyPr>
          <a:lstStyle/>
          <a:p>
            <a:pPr>
              <a:lnSpc>
                <a:spcPct val="90000"/>
              </a:lnSpc>
            </a:pPr>
            <a:r>
              <a:rPr lang="en-US" sz="3300" dirty="0"/>
              <a:t>Barriers to clinical trial participation for historically underrepresented groups</a:t>
            </a:r>
            <a:br>
              <a:rPr lang="en-US" sz="2000" dirty="0"/>
            </a:br>
            <a:endParaRPr lang="en-US" sz="2000" dirty="0"/>
          </a:p>
        </p:txBody>
      </p:sp>
      <p:pic>
        <p:nvPicPr>
          <p:cNvPr id="4" name="Content Placeholder 3">
            <a:extLst>
              <a:ext uri="{FF2B5EF4-FFF2-40B4-BE49-F238E27FC236}">
                <a16:creationId xmlns:a16="http://schemas.microsoft.com/office/drawing/2014/main" id="{D24D467B-F9C1-4568-94F1-7C417DAC60DF}"/>
              </a:ext>
            </a:extLst>
          </p:cNvPr>
          <p:cNvPicPr>
            <a:picLocks noGrp="1" noChangeAspect="1"/>
          </p:cNvPicPr>
          <p:nvPr>
            <p:ph idx="1"/>
          </p:nvPr>
        </p:nvPicPr>
        <p:blipFill rotWithShape="1">
          <a:blip r:embed="rId3"/>
          <a:srcRect r="9296" b="1"/>
          <a:stretch/>
        </p:blipFill>
        <p:spPr>
          <a:xfrm>
            <a:off x="408331" y="1177903"/>
            <a:ext cx="8327337" cy="5164164"/>
          </a:xfrm>
          <a:prstGeom prst="rect">
            <a:avLst/>
          </a:prstGeom>
          <a:noFill/>
        </p:spPr>
      </p:pic>
    </p:spTree>
    <p:extLst>
      <p:ext uri="{BB962C8B-B14F-4D97-AF65-F5344CB8AC3E}">
        <p14:creationId xmlns:p14="http://schemas.microsoft.com/office/powerpoint/2010/main" val="7339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5A6D-2B07-4E83-AFCE-55256299912B}"/>
              </a:ext>
            </a:extLst>
          </p:cNvPr>
          <p:cNvSpPr>
            <a:spLocks noGrp="1"/>
          </p:cNvSpPr>
          <p:nvPr>
            <p:ph type="title"/>
          </p:nvPr>
        </p:nvSpPr>
        <p:spPr>
          <a:xfrm>
            <a:off x="457200" y="274638"/>
            <a:ext cx="8327336" cy="843052"/>
          </a:xfrm>
        </p:spPr>
        <p:txBody>
          <a:bodyPr>
            <a:normAutofit fontScale="90000"/>
          </a:bodyPr>
          <a:lstStyle/>
          <a:p>
            <a:r>
              <a:rPr lang="en-US" dirty="0"/>
              <a:t>Barriers to research participation </a:t>
            </a:r>
            <a:br>
              <a:rPr lang="en-US" dirty="0"/>
            </a:br>
            <a:r>
              <a:rPr lang="en-US" dirty="0"/>
              <a:t>exist on multiple levels</a:t>
            </a:r>
          </a:p>
        </p:txBody>
      </p:sp>
      <p:sp>
        <p:nvSpPr>
          <p:cNvPr id="3" name="Content Placeholder 2">
            <a:extLst>
              <a:ext uri="{FF2B5EF4-FFF2-40B4-BE49-F238E27FC236}">
                <a16:creationId xmlns:a16="http://schemas.microsoft.com/office/drawing/2014/main" id="{8EDF7C87-978A-4FEC-95FA-528AF36A961D}"/>
              </a:ext>
            </a:extLst>
          </p:cNvPr>
          <p:cNvSpPr>
            <a:spLocks noGrp="1"/>
          </p:cNvSpPr>
          <p:nvPr>
            <p:ph idx="1"/>
          </p:nvPr>
        </p:nvSpPr>
        <p:spPr/>
        <p:txBody>
          <a:bodyPr>
            <a:normAutofit/>
          </a:bodyPr>
          <a:lstStyle/>
          <a:p>
            <a:pPr marL="0" indent="0">
              <a:buNone/>
            </a:pPr>
            <a:endParaRPr lang="en-US" sz="2000" b="1"/>
          </a:p>
          <a:p>
            <a:pPr marL="0" indent="0">
              <a:buNone/>
            </a:pPr>
            <a:endParaRPr lang="en-US" sz="2000" b="1"/>
          </a:p>
          <a:p>
            <a:pPr marL="0" indent="0">
              <a:buNone/>
            </a:pPr>
            <a:endParaRPr lang="en-US" sz="2000" b="1"/>
          </a:p>
          <a:p>
            <a:pPr marL="0" indent="0">
              <a:buNone/>
            </a:pPr>
            <a:endParaRPr lang="en-US" sz="2000" b="1"/>
          </a:p>
          <a:p>
            <a:pPr>
              <a:buFont typeface="Courier New" panose="02070309020205020404" pitchFamily="49" charset="0"/>
              <a:buChar char="o"/>
            </a:pPr>
            <a:endParaRPr lang="en-US" dirty="0"/>
          </a:p>
        </p:txBody>
      </p:sp>
      <p:sp>
        <p:nvSpPr>
          <p:cNvPr id="7" name="TextBox 6">
            <a:extLst>
              <a:ext uri="{FF2B5EF4-FFF2-40B4-BE49-F238E27FC236}">
                <a16:creationId xmlns:a16="http://schemas.microsoft.com/office/drawing/2014/main" id="{E446C10E-44E7-4F8C-B6C9-6309C8709794}"/>
              </a:ext>
            </a:extLst>
          </p:cNvPr>
          <p:cNvSpPr txBox="1"/>
          <p:nvPr/>
        </p:nvSpPr>
        <p:spPr>
          <a:xfrm>
            <a:off x="4123764" y="2985247"/>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488CCA7-733A-4E05-A9FE-656240D040C7}"/>
              </a:ext>
            </a:extLst>
          </p:cNvPr>
          <p:cNvSpPr txBox="1"/>
          <p:nvPr/>
        </p:nvSpPr>
        <p:spPr>
          <a:xfrm>
            <a:off x="4123764" y="2985247"/>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FA3F9B9-8831-40AA-A8B3-085FB5C442DE}"/>
              </a:ext>
            </a:extLst>
          </p:cNvPr>
          <p:cNvSpPr txBox="1"/>
          <p:nvPr/>
        </p:nvSpPr>
        <p:spPr>
          <a:xfrm>
            <a:off x="584851" y="1480540"/>
            <a:ext cx="4078941"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Institutional and structural factors: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History of exploitative relationship between research institutions and minority populations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Present-day racism and marginalization, especially with regard to health care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Geographic location (research institutions often in major metro areas only)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Lack of community engagement between the institution and lay communities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Lack of diverse workforce, lack of professional development to support diversity</a:t>
            </a:r>
          </a:p>
        </p:txBody>
      </p:sp>
      <p:sp>
        <p:nvSpPr>
          <p:cNvPr id="11" name="TextBox 10">
            <a:extLst>
              <a:ext uri="{FF2B5EF4-FFF2-40B4-BE49-F238E27FC236}">
                <a16:creationId xmlns:a16="http://schemas.microsoft.com/office/drawing/2014/main" id="{4E17ED2F-6480-4618-A16D-C43EB249E2AC}"/>
              </a:ext>
            </a:extLst>
          </p:cNvPr>
          <p:cNvSpPr txBox="1"/>
          <p:nvPr/>
        </p:nvSpPr>
        <p:spPr>
          <a:xfrm>
            <a:off x="4663792" y="1336015"/>
            <a:ext cx="4120744"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Research team and research protocol-related factors: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 constraints of investigators to address engagement and outreach needs, reluctance to increase trial costs to improve diversity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Researcher biases towards specific minority groups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Lack of cultural competency, lack of diverse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Study design and research procedures may be burdensome for research participants, e.g. time away from 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Trial eligibility criteria may limit enrollment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242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Individual-level barriers</a:t>
            </a:r>
          </a:p>
        </p:txBody>
      </p:sp>
      <p:sp>
        <p:nvSpPr>
          <p:cNvPr id="5" name="Content Placeholder 4"/>
          <p:cNvSpPr>
            <a:spLocks noGrp="1"/>
          </p:cNvSpPr>
          <p:nvPr>
            <p:ph sz="half" idx="1"/>
          </p:nvPr>
        </p:nvSpPr>
        <p:spPr>
          <a:xfrm>
            <a:off x="457200" y="1316019"/>
            <a:ext cx="4038600" cy="4906963"/>
          </a:xfrm>
        </p:spPr>
        <p:txBody>
          <a:bodyPr>
            <a:normAutofit fontScale="92500" lnSpcReduction="10000"/>
          </a:bodyPr>
          <a:lstStyle/>
          <a:p>
            <a:pPr>
              <a:buFont typeface="Arial" panose="020B0604020202020204" pitchFamily="34" charset="0"/>
              <a:buChar char="•"/>
            </a:pPr>
            <a:r>
              <a:rPr lang="en-US" dirty="0"/>
              <a:t>Experience of ongoing racism and marginalization, including with relation to health care</a:t>
            </a:r>
          </a:p>
          <a:p>
            <a:pPr>
              <a:buFont typeface="Arial" panose="020B0604020202020204" pitchFamily="34" charset="0"/>
              <a:buChar char="•"/>
            </a:pPr>
            <a:r>
              <a:rPr lang="en-US" dirty="0"/>
              <a:t>Mistrust of medical establishment, medical research </a:t>
            </a:r>
          </a:p>
          <a:p>
            <a:pPr>
              <a:buFont typeface="Arial" panose="020B0604020202020204" pitchFamily="34" charset="0"/>
              <a:buChar char="•"/>
            </a:pPr>
            <a:r>
              <a:rPr lang="en-US" dirty="0"/>
              <a:t>Lack of awareness of research</a:t>
            </a:r>
          </a:p>
          <a:p>
            <a:pPr>
              <a:buFont typeface="Arial" panose="020B0604020202020204" pitchFamily="34" charset="0"/>
              <a:buChar char="•"/>
            </a:pPr>
            <a:r>
              <a:rPr lang="en-US" dirty="0"/>
              <a:t>Limited health literacy in some cases</a:t>
            </a:r>
          </a:p>
          <a:p>
            <a:pPr>
              <a:buFont typeface="Arial" panose="020B0604020202020204" pitchFamily="34" charset="0"/>
              <a:buChar char="•"/>
            </a:pPr>
            <a:endParaRPr lang="en-US" dirty="0"/>
          </a:p>
        </p:txBody>
      </p:sp>
      <p:sp>
        <p:nvSpPr>
          <p:cNvPr id="6" name="Content Placeholder 5"/>
          <p:cNvSpPr>
            <a:spLocks noGrp="1"/>
          </p:cNvSpPr>
          <p:nvPr>
            <p:ph sz="half" idx="2"/>
          </p:nvPr>
        </p:nvSpPr>
        <p:spPr>
          <a:xfrm>
            <a:off x="4648202" y="1316019"/>
            <a:ext cx="4038600" cy="4525963"/>
          </a:xfrm>
        </p:spPr>
        <p:txBody>
          <a:bodyPr>
            <a:normAutofit fontScale="92500" lnSpcReduction="10000"/>
          </a:bodyPr>
          <a:lstStyle/>
          <a:p>
            <a:r>
              <a:rPr lang="en-US" dirty="0"/>
              <a:t>Income level</a:t>
            </a:r>
          </a:p>
          <a:p>
            <a:r>
              <a:rPr lang="en-US" dirty="0"/>
              <a:t>Logistical issues: transportation, childcare</a:t>
            </a:r>
          </a:p>
          <a:p>
            <a:r>
              <a:rPr lang="en-US" dirty="0"/>
              <a:t>Language barriers</a:t>
            </a:r>
          </a:p>
          <a:p>
            <a:r>
              <a:rPr lang="en-US" dirty="0"/>
              <a:t>The need for ID requirements and tax reporting for clinical trial participation</a:t>
            </a:r>
          </a:p>
          <a:p>
            <a:endParaRPr lang="en-US" dirty="0"/>
          </a:p>
        </p:txBody>
      </p:sp>
    </p:spTree>
    <p:extLst>
      <p:ext uri="{BB962C8B-B14F-4D97-AF65-F5344CB8AC3E}">
        <p14:creationId xmlns:p14="http://schemas.microsoft.com/office/powerpoint/2010/main" val="3159050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4" name="Content Placeholder 3"/>
          <p:cNvSpPr>
            <a:spLocks noGrp="1"/>
          </p:cNvSpPr>
          <p:nvPr>
            <p:ph sz="half" idx="1"/>
          </p:nvPr>
        </p:nvSpPr>
        <p:spPr>
          <a:xfrm>
            <a:off x="2041450" y="1673723"/>
            <a:ext cx="5518299" cy="2968293"/>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marL="0" indent="0">
              <a:buNone/>
            </a:pPr>
            <a:r>
              <a:rPr lang="en-US" dirty="0">
                <a:solidFill>
                  <a:schemeClr val="tx1"/>
                </a:solidFill>
              </a:rPr>
              <a:t>Which of these barriers (if any) would be most likely to prevent you (or others you know) from enrolling in a clinical trial?</a:t>
            </a:r>
          </a:p>
        </p:txBody>
      </p:sp>
    </p:spTree>
    <p:extLst>
      <p:ext uri="{BB962C8B-B14F-4D97-AF65-F5344CB8AC3E}">
        <p14:creationId xmlns:p14="http://schemas.microsoft.com/office/powerpoint/2010/main" val="2890564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457200" y="1475432"/>
            <a:ext cx="8327336" cy="4508273"/>
          </a:xfrm>
        </p:spPr>
        <p:txBody>
          <a:bodyPr>
            <a:normAutofit lnSpcReduction="10000"/>
          </a:bodyPr>
          <a:lstStyle/>
          <a:p>
            <a:r>
              <a:rPr lang="en-US" dirty="0"/>
              <a:t>Diversity and inclusion are critical to realize the full benefits of research in a just manner, so that all populations and communities can achieve better health outcomes</a:t>
            </a:r>
          </a:p>
          <a:p>
            <a:r>
              <a:rPr lang="en-US" dirty="0"/>
              <a:t>Marginalized groups are underrepresented in research because they lack access to research, information about research, and trust in researchers and research institutions, among many other factors</a:t>
            </a:r>
          </a:p>
          <a:p>
            <a:r>
              <a:rPr lang="en-US" dirty="0"/>
              <a:t>A concerted effort is needed by research institutions, regulators, and community-based organizations to work together to address this challenge</a:t>
            </a:r>
          </a:p>
          <a:p>
            <a:endParaRPr lang="en-US" dirty="0"/>
          </a:p>
          <a:p>
            <a:endParaRPr lang="en-US" dirty="0"/>
          </a:p>
          <a:p>
            <a:endParaRPr lang="en-US" dirty="0"/>
          </a:p>
        </p:txBody>
      </p:sp>
    </p:spTree>
    <p:extLst>
      <p:ext uri="{BB962C8B-B14F-4D97-AF65-F5344CB8AC3E}">
        <p14:creationId xmlns:p14="http://schemas.microsoft.com/office/powerpoint/2010/main" val="3110037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AD24-A69B-4567-AFFE-CB06B3031D3E}"/>
              </a:ext>
            </a:extLst>
          </p:cNvPr>
          <p:cNvSpPr>
            <a:spLocks noGrp="1"/>
          </p:cNvSpPr>
          <p:nvPr>
            <p:ph type="title"/>
          </p:nvPr>
        </p:nvSpPr>
        <p:spPr/>
        <p:txBody>
          <a:bodyPr/>
          <a:lstStyle/>
          <a:p>
            <a:r>
              <a:rPr lang="en-US" dirty="0"/>
              <a:t>Disclaimer </a:t>
            </a:r>
          </a:p>
        </p:txBody>
      </p:sp>
      <p:sp>
        <p:nvSpPr>
          <p:cNvPr id="3" name="Content Placeholder 2">
            <a:extLst>
              <a:ext uri="{FF2B5EF4-FFF2-40B4-BE49-F238E27FC236}">
                <a16:creationId xmlns:a16="http://schemas.microsoft.com/office/drawing/2014/main" id="{CA801D3F-03DD-470D-B1E6-4F7171166A3A}"/>
              </a:ext>
            </a:extLst>
          </p:cNvPr>
          <p:cNvSpPr>
            <a:spLocks noGrp="1"/>
          </p:cNvSpPr>
          <p:nvPr>
            <p:ph idx="1"/>
          </p:nvPr>
        </p:nvSpPr>
        <p:spPr/>
        <p:txBody>
          <a:bodyPr/>
          <a:lstStyle/>
          <a:p>
            <a:r>
              <a:rPr lang="en-US" dirty="0"/>
              <a:t>The opinions contained in this presentation are not intended to represent the position of WRAIR</a:t>
            </a:r>
          </a:p>
          <a:p>
            <a:pPr marL="0" indent="0">
              <a:buNone/>
            </a:pPr>
            <a:endParaRPr lang="en-US" dirty="0"/>
          </a:p>
          <a:p>
            <a:r>
              <a:rPr lang="en-US" dirty="0"/>
              <a:t>The speaker has no personal conflict of interest relevant to this presentation</a:t>
            </a:r>
          </a:p>
        </p:txBody>
      </p:sp>
    </p:spTree>
    <p:extLst>
      <p:ext uri="{BB962C8B-B14F-4D97-AF65-F5344CB8AC3E}">
        <p14:creationId xmlns:p14="http://schemas.microsoft.com/office/powerpoint/2010/main" val="52087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D55C-F89D-4354-8CA7-3FA4B413DCDD}"/>
              </a:ext>
            </a:extLst>
          </p:cNvPr>
          <p:cNvSpPr>
            <a:spLocks noGrp="1"/>
          </p:cNvSpPr>
          <p:nvPr>
            <p:ph type="title"/>
          </p:nvPr>
        </p:nvSpPr>
        <p:spPr>
          <a:xfrm>
            <a:off x="457200" y="274637"/>
            <a:ext cx="8229600" cy="1409783"/>
          </a:xfrm>
        </p:spPr>
        <p:txBody>
          <a:bodyPr anchor="ctr">
            <a:normAutofit/>
          </a:bodyPr>
          <a:lstStyle/>
          <a:p>
            <a:r>
              <a:rPr lang="en-US" dirty="0"/>
              <a:t>Overview </a:t>
            </a:r>
          </a:p>
        </p:txBody>
      </p:sp>
      <p:graphicFrame>
        <p:nvGraphicFramePr>
          <p:cNvPr id="5" name="Content Placeholder 2">
            <a:extLst>
              <a:ext uri="{FF2B5EF4-FFF2-40B4-BE49-F238E27FC236}">
                <a16:creationId xmlns:a16="http://schemas.microsoft.com/office/drawing/2014/main" id="{32D023E5-B760-49C5-8696-1117601FAFB0}"/>
              </a:ext>
            </a:extLst>
          </p:cNvPr>
          <p:cNvGraphicFramePr>
            <a:graphicFrameLocks noGrp="1"/>
          </p:cNvGraphicFramePr>
          <p:nvPr>
            <p:ph idx="1"/>
            <p:extLst>
              <p:ext uri="{D42A27DB-BD31-4B8C-83A1-F6EECF244321}">
                <p14:modId xmlns:p14="http://schemas.microsoft.com/office/powerpoint/2010/main" val="1221888221"/>
              </p:ext>
            </p:extLst>
          </p:nvPr>
        </p:nvGraphicFramePr>
        <p:xfrm>
          <a:off x="457200" y="1328738"/>
          <a:ext cx="8327336" cy="484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411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16" y="274637"/>
            <a:ext cx="8109284" cy="1409783"/>
          </a:xfrm>
        </p:spPr>
        <p:txBody>
          <a:bodyPr>
            <a:normAutofit/>
          </a:bodyPr>
          <a:lstStyle/>
          <a:p>
            <a:r>
              <a:rPr lang="en-US" dirty="0"/>
              <a:t>Community and stakeholder engagement can help break down barriers</a:t>
            </a:r>
          </a:p>
        </p:txBody>
      </p:sp>
      <p:sp>
        <p:nvSpPr>
          <p:cNvPr id="3" name="Content Placeholder 2"/>
          <p:cNvSpPr>
            <a:spLocks noGrp="1"/>
          </p:cNvSpPr>
          <p:nvPr>
            <p:ph idx="1"/>
          </p:nvPr>
        </p:nvSpPr>
        <p:spPr>
          <a:xfrm>
            <a:off x="457200" y="1876926"/>
            <a:ext cx="3537284" cy="4154906"/>
          </a:xfrm>
        </p:spPr>
        <p:txBody>
          <a:bodyPr>
            <a:normAutofit/>
          </a:bodyPr>
          <a:lstStyle/>
          <a:p>
            <a:pPr marL="0" indent="0">
              <a:buNone/>
            </a:pPr>
            <a:r>
              <a:rPr lang="en-US" sz="2400" dirty="0"/>
              <a:t>Community/stakeholder engagement brings communities into dialogue with researchers and research institutions</a:t>
            </a:r>
          </a:p>
          <a:p>
            <a:endParaRPr lang="en-US" dirty="0"/>
          </a:p>
          <a:p>
            <a:endParaRPr lang="en-US" dirty="0"/>
          </a:p>
        </p:txBody>
      </p:sp>
      <p:pic>
        <p:nvPicPr>
          <p:cNvPr id="4" name="Picture 3"/>
          <p:cNvPicPr>
            <a:picLocks noChangeAspect="1"/>
          </p:cNvPicPr>
          <p:nvPr/>
        </p:nvPicPr>
        <p:blipFill>
          <a:blip r:embed="rId3"/>
          <a:stretch>
            <a:fillRect/>
          </a:stretch>
        </p:blipFill>
        <p:spPr>
          <a:xfrm>
            <a:off x="4443970" y="1876926"/>
            <a:ext cx="3489289" cy="2320930"/>
          </a:xfrm>
          <a:prstGeom prst="rect">
            <a:avLst/>
          </a:prstGeom>
        </p:spPr>
      </p:pic>
      <p:sp>
        <p:nvSpPr>
          <p:cNvPr id="6" name="TextBox 5"/>
          <p:cNvSpPr txBox="1"/>
          <p:nvPr/>
        </p:nvSpPr>
        <p:spPr>
          <a:xfrm>
            <a:off x="457200" y="4509176"/>
            <a:ext cx="7852306"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Community engagement involves working with community-based organizations and representatives to elicit their views and to understand community perspectives and values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5734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F31E-E6DD-485E-A44A-A0BA1C3A7BF5}"/>
              </a:ext>
            </a:extLst>
          </p:cNvPr>
          <p:cNvSpPr>
            <a:spLocks noGrp="1"/>
          </p:cNvSpPr>
          <p:nvPr>
            <p:ph type="title"/>
          </p:nvPr>
        </p:nvSpPr>
        <p:spPr>
          <a:xfrm>
            <a:off x="417096" y="274636"/>
            <a:ext cx="3922294" cy="1368025"/>
          </a:xfrm>
        </p:spPr>
        <p:txBody>
          <a:bodyPr anchor="ctr">
            <a:normAutofit fontScale="90000"/>
          </a:bodyPr>
          <a:lstStyle/>
          <a:p>
            <a:pPr>
              <a:lnSpc>
                <a:spcPct val="90000"/>
              </a:lnSpc>
            </a:pPr>
            <a:r>
              <a:rPr lang="en-US" sz="2400" dirty="0"/>
              <a:t>Community engagement can provide vital information about research and help build trust. </a:t>
            </a:r>
          </a:p>
        </p:txBody>
      </p:sp>
      <p:sp>
        <p:nvSpPr>
          <p:cNvPr id="3" name="TextBox 2"/>
          <p:cNvSpPr txBox="1"/>
          <p:nvPr/>
        </p:nvSpPr>
        <p:spPr>
          <a:xfrm>
            <a:off x="417096" y="1642661"/>
            <a:ext cx="3922294" cy="294207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Researchers also bring information about the research and address questions, misperceptions, and concerns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Community perspectives can be incorporated into research design, procedures, recruitment, and advertising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Content Placeholder 7"/>
          <p:cNvPicPr>
            <a:picLocks noGrp="1" noChangeAspect="1"/>
          </p:cNvPicPr>
          <p:nvPr>
            <p:ph sz="half" idx="1"/>
          </p:nvPr>
        </p:nvPicPr>
        <p:blipFill>
          <a:blip r:embed="rId2"/>
          <a:stretch>
            <a:fillRect/>
          </a:stretch>
        </p:blipFill>
        <p:spPr>
          <a:xfrm>
            <a:off x="4393180" y="278289"/>
            <a:ext cx="4614374" cy="5799389"/>
          </a:xfrm>
          <a:prstGeom prst="rect">
            <a:avLst/>
          </a:prstGeom>
        </p:spPr>
      </p:pic>
      <p:sp>
        <p:nvSpPr>
          <p:cNvPr id="9" name="TextBox 8"/>
          <p:cNvSpPr txBox="1"/>
          <p:nvPr/>
        </p:nvSpPr>
        <p:spPr>
          <a:xfrm>
            <a:off x="6107656" y="6109952"/>
            <a:ext cx="3384884"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Image: Infographic produced by COVPN  </a:t>
            </a: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3"/>
              </a:rPr>
              <a:t>https://www.coronaviruspreventionnetwork.org/</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15324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D55C-F89D-4354-8CA7-3FA4B413DCDD}"/>
              </a:ext>
            </a:extLst>
          </p:cNvPr>
          <p:cNvSpPr>
            <a:spLocks noGrp="1"/>
          </p:cNvSpPr>
          <p:nvPr>
            <p:ph type="title"/>
          </p:nvPr>
        </p:nvSpPr>
        <p:spPr>
          <a:xfrm>
            <a:off x="457200" y="274638"/>
            <a:ext cx="8229600" cy="1125538"/>
          </a:xfrm>
        </p:spPr>
        <p:txBody>
          <a:bodyPr anchor="ctr">
            <a:normAutofit fontScale="90000"/>
          </a:bodyPr>
          <a:lstStyle/>
          <a:p>
            <a:br>
              <a:rPr lang="en-US" dirty="0"/>
            </a:br>
            <a:r>
              <a:rPr lang="en-US" dirty="0"/>
              <a:t>Critical role of community engagement  </a:t>
            </a:r>
          </a:p>
        </p:txBody>
      </p:sp>
      <p:graphicFrame>
        <p:nvGraphicFramePr>
          <p:cNvPr id="5" name="Content Placeholder 2">
            <a:extLst>
              <a:ext uri="{FF2B5EF4-FFF2-40B4-BE49-F238E27FC236}">
                <a16:creationId xmlns:a16="http://schemas.microsoft.com/office/drawing/2014/main" id="{32D023E5-B760-49C5-8696-1117601FAFB0}"/>
              </a:ext>
            </a:extLst>
          </p:cNvPr>
          <p:cNvGraphicFramePr>
            <a:graphicFrameLocks noGrp="1"/>
          </p:cNvGraphicFramePr>
          <p:nvPr>
            <p:ph idx="1"/>
            <p:extLst>
              <p:ext uri="{D42A27DB-BD31-4B8C-83A1-F6EECF244321}">
                <p14:modId xmlns:p14="http://schemas.microsoft.com/office/powerpoint/2010/main" val="2161048168"/>
              </p:ext>
            </p:extLst>
          </p:nvPr>
        </p:nvGraphicFramePr>
        <p:xfrm>
          <a:off x="457200" y="1543050"/>
          <a:ext cx="8327336" cy="4633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800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9EEA-EB1B-4B10-821B-4CEF981D7E6B}"/>
              </a:ext>
            </a:extLst>
          </p:cNvPr>
          <p:cNvSpPr>
            <a:spLocks noGrp="1"/>
          </p:cNvSpPr>
          <p:nvPr>
            <p:ph type="title"/>
          </p:nvPr>
        </p:nvSpPr>
        <p:spPr/>
        <p:txBody>
          <a:bodyPr>
            <a:normAutofit fontScale="90000"/>
          </a:bodyPr>
          <a:lstStyle/>
          <a:p>
            <a:r>
              <a:rPr lang="en-US" dirty="0"/>
              <a:t>Diversity in clinical trials: an opportunity and imperative for community engagement</a:t>
            </a:r>
          </a:p>
        </p:txBody>
      </p:sp>
      <p:sp>
        <p:nvSpPr>
          <p:cNvPr id="3" name="Content Placeholder 2">
            <a:extLst>
              <a:ext uri="{FF2B5EF4-FFF2-40B4-BE49-F238E27FC236}">
                <a16:creationId xmlns:a16="http://schemas.microsoft.com/office/drawing/2014/main" id="{623B243E-0820-47C6-BE7D-B19BCB4F8BA7}"/>
              </a:ext>
            </a:extLst>
          </p:cNvPr>
          <p:cNvSpPr>
            <a:spLocks noGrp="1"/>
          </p:cNvSpPr>
          <p:nvPr>
            <p:ph idx="1"/>
          </p:nvPr>
        </p:nvSpPr>
        <p:spPr>
          <a:xfrm>
            <a:off x="457200" y="1453647"/>
            <a:ext cx="8327337" cy="4032754"/>
          </a:xfrm>
        </p:spPr>
        <p:txBody>
          <a:bodyPr>
            <a:normAutofit/>
          </a:bodyPr>
          <a:lstStyle/>
          <a:p>
            <a:r>
              <a:rPr lang="en-US" dirty="0"/>
              <a:t>Recommendations include: </a:t>
            </a:r>
          </a:p>
          <a:p>
            <a:pPr lvl="1"/>
            <a:r>
              <a:rPr lang="en-US" dirty="0"/>
              <a:t>Education on clinical trials that </a:t>
            </a:r>
            <a:r>
              <a:rPr lang="en-US" dirty="0">
                <a:solidFill>
                  <a:srgbClr val="C00000"/>
                </a:solidFill>
              </a:rPr>
              <a:t>acknowledge historical trauma </a:t>
            </a:r>
            <a:r>
              <a:rPr lang="en-US" dirty="0"/>
              <a:t>from unethical trial practices in the USA. </a:t>
            </a:r>
          </a:p>
          <a:p>
            <a:pPr marL="457200" lvl="1" indent="0">
              <a:buNone/>
            </a:pPr>
            <a:endParaRPr lang="en-US" dirty="0"/>
          </a:p>
          <a:p>
            <a:pPr lvl="1"/>
            <a:r>
              <a:rPr lang="en-US" dirty="0"/>
              <a:t>Engaging </a:t>
            </a:r>
            <a:r>
              <a:rPr lang="en-US" dirty="0">
                <a:solidFill>
                  <a:srgbClr val="C00000"/>
                </a:solidFill>
              </a:rPr>
              <a:t>grassroots and faith-based organizations</a:t>
            </a:r>
            <a:r>
              <a:rPr lang="en-US" dirty="0"/>
              <a:t>. </a:t>
            </a:r>
          </a:p>
          <a:p>
            <a:pPr marL="457200" lvl="1" indent="0">
              <a:buNone/>
            </a:pPr>
            <a:endParaRPr lang="en-US" dirty="0"/>
          </a:p>
          <a:p>
            <a:pPr lvl="1"/>
            <a:r>
              <a:rPr lang="en-US" dirty="0">
                <a:solidFill>
                  <a:srgbClr val="C00000"/>
                </a:solidFill>
              </a:rPr>
              <a:t>Formal training </a:t>
            </a:r>
            <a:r>
              <a:rPr lang="en-US" dirty="0"/>
              <a:t>for clinical trial staff on cultural humility, implicit bias mitigation, and recruitment strategies. </a:t>
            </a:r>
          </a:p>
        </p:txBody>
      </p:sp>
      <p:sp>
        <p:nvSpPr>
          <p:cNvPr id="4" name="TextBox 3"/>
          <p:cNvSpPr txBox="1"/>
          <p:nvPr/>
        </p:nvSpPr>
        <p:spPr>
          <a:xfrm>
            <a:off x="3581400" y="6008914"/>
            <a:ext cx="4539342" cy="369332"/>
          </a:xfrm>
          <a:prstGeom prst="rect">
            <a:avLst/>
          </a:prstGeom>
          <a:noFill/>
        </p:spPr>
        <p:txBody>
          <a:bodyPr wrap="square" rtlCol="0">
            <a:spAutoFit/>
          </a:bodyPr>
          <a:lstStyle/>
          <a:p>
            <a:r>
              <a:rPr lang="en-US" dirty="0"/>
              <a:t>Gray II et al, 2021</a:t>
            </a:r>
          </a:p>
        </p:txBody>
      </p:sp>
    </p:spTree>
    <p:extLst>
      <p:ext uri="{BB962C8B-B14F-4D97-AF65-F5344CB8AC3E}">
        <p14:creationId xmlns:p14="http://schemas.microsoft.com/office/powerpoint/2010/main" val="2896275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9EEA-EB1B-4B10-821B-4CEF981D7E6B}"/>
              </a:ext>
            </a:extLst>
          </p:cNvPr>
          <p:cNvSpPr>
            <a:spLocks noGrp="1"/>
          </p:cNvSpPr>
          <p:nvPr>
            <p:ph type="title"/>
          </p:nvPr>
        </p:nvSpPr>
        <p:spPr/>
        <p:txBody>
          <a:bodyPr>
            <a:normAutofit fontScale="90000"/>
          </a:bodyPr>
          <a:lstStyle/>
          <a:p>
            <a:r>
              <a:rPr lang="en-US" dirty="0"/>
              <a:t>Diversity in clinical trials: an opportunity and imperative for community engagement</a:t>
            </a:r>
          </a:p>
        </p:txBody>
      </p:sp>
      <p:sp>
        <p:nvSpPr>
          <p:cNvPr id="3" name="Content Placeholder 2">
            <a:extLst>
              <a:ext uri="{FF2B5EF4-FFF2-40B4-BE49-F238E27FC236}">
                <a16:creationId xmlns:a16="http://schemas.microsoft.com/office/drawing/2014/main" id="{623B243E-0820-47C6-BE7D-B19BCB4F8BA7}"/>
              </a:ext>
            </a:extLst>
          </p:cNvPr>
          <p:cNvSpPr>
            <a:spLocks noGrp="1"/>
          </p:cNvSpPr>
          <p:nvPr>
            <p:ph idx="1"/>
          </p:nvPr>
        </p:nvSpPr>
        <p:spPr>
          <a:xfrm>
            <a:off x="457199" y="1228725"/>
            <a:ext cx="8327337" cy="5375779"/>
          </a:xfrm>
        </p:spPr>
        <p:txBody>
          <a:bodyPr>
            <a:normAutofit/>
          </a:bodyPr>
          <a:lstStyle/>
          <a:p>
            <a:r>
              <a:rPr lang="en-US" dirty="0"/>
              <a:t>Recommendations include: </a:t>
            </a:r>
          </a:p>
          <a:p>
            <a:pPr lvl="1"/>
            <a:r>
              <a:rPr lang="en-US" dirty="0"/>
              <a:t>Developing culturally sensitive </a:t>
            </a:r>
            <a:r>
              <a:rPr lang="en-US" dirty="0">
                <a:solidFill>
                  <a:srgbClr val="C00000"/>
                </a:solidFill>
              </a:rPr>
              <a:t>educational materials such as images and statements </a:t>
            </a:r>
            <a:r>
              <a:rPr lang="en-US" dirty="0"/>
              <a:t>from under-represented minorities, and leveraging multimedia platforms to disseminate these materials. </a:t>
            </a:r>
          </a:p>
          <a:p>
            <a:pPr marL="457200" lvl="1" indent="0">
              <a:buNone/>
            </a:pPr>
            <a:endParaRPr lang="en-US" dirty="0"/>
          </a:p>
          <a:p>
            <a:pPr lvl="1"/>
            <a:r>
              <a:rPr lang="en-US" dirty="0">
                <a:solidFill>
                  <a:srgbClr val="C00000"/>
                </a:solidFill>
              </a:rPr>
              <a:t>Resources that both minimize financial costs </a:t>
            </a:r>
            <a:r>
              <a:rPr lang="en-US" dirty="0"/>
              <a:t>for participants and that connect academia–community–government–industry partners in sharing best practices to improve diversity in clinical trials. </a:t>
            </a:r>
          </a:p>
          <a:p>
            <a:pPr marL="457200" lvl="1" indent="0">
              <a:buNone/>
            </a:pPr>
            <a:endParaRPr lang="en-US" dirty="0"/>
          </a:p>
          <a:p>
            <a:pPr lvl="1"/>
            <a:r>
              <a:rPr lang="en-US" dirty="0">
                <a:solidFill>
                  <a:srgbClr val="C00000"/>
                </a:solidFill>
              </a:rPr>
              <a:t>Improve the diversity of the staff, scientists, and health-care providers doing clinical trials</a:t>
            </a:r>
            <a:r>
              <a:rPr lang="en-US" dirty="0"/>
              <a:t>.</a:t>
            </a:r>
          </a:p>
        </p:txBody>
      </p:sp>
    </p:spTree>
    <p:extLst>
      <p:ext uri="{BB962C8B-B14F-4D97-AF65-F5344CB8AC3E}">
        <p14:creationId xmlns:p14="http://schemas.microsoft.com/office/powerpoint/2010/main" val="608247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Confronting legacies of underrepresentation in clinical trials</a:t>
            </a:r>
          </a:p>
        </p:txBody>
      </p:sp>
      <p:sp>
        <p:nvSpPr>
          <p:cNvPr id="3" name="Content Placeholder 2"/>
          <p:cNvSpPr>
            <a:spLocks noGrp="1"/>
          </p:cNvSpPr>
          <p:nvPr>
            <p:ph idx="1"/>
          </p:nvPr>
        </p:nvSpPr>
        <p:spPr/>
        <p:txBody>
          <a:bodyPr/>
          <a:lstStyle/>
          <a:p>
            <a:r>
              <a:rPr lang="en-US" dirty="0"/>
              <a:t>Three key clinical trial research areas to be strengthened to optimize inclusion </a:t>
            </a:r>
          </a:p>
          <a:p>
            <a:pPr lvl="1"/>
            <a:r>
              <a:rPr lang="en-US" b="1" dirty="0">
                <a:solidFill>
                  <a:schemeClr val="tx2"/>
                </a:solidFill>
              </a:rPr>
              <a:t>Expansion</a:t>
            </a:r>
            <a:r>
              <a:rPr lang="en-US" dirty="0"/>
              <a:t> of the screening pool of eligible participants</a:t>
            </a:r>
          </a:p>
          <a:p>
            <a:pPr lvl="1"/>
            <a:r>
              <a:rPr lang="en-US" b="1" dirty="0">
                <a:solidFill>
                  <a:schemeClr val="tx2"/>
                </a:solidFill>
              </a:rPr>
              <a:t>Conversion</a:t>
            </a:r>
            <a:r>
              <a:rPr lang="en-US" dirty="0"/>
              <a:t> of eligible to enrolled</a:t>
            </a:r>
          </a:p>
          <a:p>
            <a:pPr lvl="1"/>
            <a:r>
              <a:rPr lang="en-US" b="1" dirty="0">
                <a:solidFill>
                  <a:schemeClr val="tx2"/>
                </a:solidFill>
              </a:rPr>
              <a:t>Retention</a:t>
            </a:r>
            <a:r>
              <a:rPr lang="en-US" dirty="0"/>
              <a:t> of participants for maximum follow-up. </a:t>
            </a:r>
          </a:p>
          <a:p>
            <a:pPr marL="457200" lvl="1" indent="0">
              <a:buNone/>
            </a:pPr>
            <a:endParaRPr lang="en-US" dirty="0"/>
          </a:p>
          <a:p>
            <a:pPr marL="457200" lvl="1" indent="0">
              <a:buNone/>
            </a:pPr>
            <a:r>
              <a:rPr lang="en-US" sz="2800" dirty="0"/>
              <a:t>“In each of these areas, structural bias at the institutional and investigator level may contribute to health disparities, and we must address these biases to make significant progress toward improving diversity in research trial settings”</a:t>
            </a:r>
          </a:p>
        </p:txBody>
      </p:sp>
      <p:sp>
        <p:nvSpPr>
          <p:cNvPr id="4" name="TextBox 3"/>
          <p:cNvSpPr txBox="1"/>
          <p:nvPr/>
        </p:nvSpPr>
        <p:spPr>
          <a:xfrm>
            <a:off x="3091542" y="6134088"/>
            <a:ext cx="4800600" cy="369332"/>
          </a:xfrm>
          <a:prstGeom prst="rect">
            <a:avLst/>
          </a:prstGeom>
          <a:noFill/>
        </p:spPr>
        <p:txBody>
          <a:bodyPr wrap="square" rtlCol="0">
            <a:spAutoFit/>
          </a:bodyPr>
          <a:lstStyle/>
          <a:p>
            <a:r>
              <a:rPr lang="en-US" dirty="0"/>
              <a:t>Boden-</a:t>
            </a:r>
            <a:r>
              <a:rPr lang="en-US" dirty="0" err="1"/>
              <a:t>Albala</a:t>
            </a:r>
            <a:r>
              <a:rPr lang="en-US" dirty="0"/>
              <a:t>, 2022</a:t>
            </a:r>
          </a:p>
        </p:txBody>
      </p:sp>
    </p:spTree>
    <p:extLst>
      <p:ext uri="{BB962C8B-B14F-4D97-AF65-F5344CB8AC3E}">
        <p14:creationId xmlns:p14="http://schemas.microsoft.com/office/powerpoint/2010/main" val="2128480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Expansion of Screening</a:t>
            </a:r>
          </a:p>
        </p:txBody>
      </p:sp>
      <p:sp>
        <p:nvSpPr>
          <p:cNvPr id="3" name="Content Placeholder 2"/>
          <p:cNvSpPr>
            <a:spLocks noGrp="1"/>
          </p:cNvSpPr>
          <p:nvPr>
            <p:ph idx="1"/>
          </p:nvPr>
        </p:nvSpPr>
        <p:spPr/>
        <p:txBody>
          <a:bodyPr>
            <a:normAutofit/>
          </a:bodyPr>
          <a:lstStyle/>
          <a:p>
            <a:r>
              <a:rPr lang="en-US" dirty="0"/>
              <a:t>Q: Is everyone who potentially meets the eligibility criteria in the screening pool?</a:t>
            </a:r>
          </a:p>
          <a:p>
            <a:pPr lvl="1"/>
            <a:r>
              <a:rPr lang="en-US" dirty="0"/>
              <a:t>Trial participation, and all it entails, should be introduced into </a:t>
            </a:r>
            <a:r>
              <a:rPr lang="en-US" dirty="0">
                <a:solidFill>
                  <a:srgbClr val="C00000"/>
                </a:solidFill>
              </a:rPr>
              <a:t>community conversations</a:t>
            </a:r>
          </a:p>
          <a:p>
            <a:pPr lvl="1"/>
            <a:r>
              <a:rPr lang="en-US" dirty="0">
                <a:solidFill>
                  <a:srgbClr val="C00000"/>
                </a:solidFill>
              </a:rPr>
              <a:t>Engaging education </a:t>
            </a:r>
            <a:r>
              <a:rPr lang="en-US" dirty="0"/>
              <a:t>provided to communities</a:t>
            </a:r>
          </a:p>
          <a:p>
            <a:pPr lvl="1"/>
            <a:r>
              <a:rPr lang="en-US" dirty="0"/>
              <a:t>Work with </a:t>
            </a:r>
            <a:r>
              <a:rPr lang="en-US" dirty="0">
                <a:solidFill>
                  <a:srgbClr val="C00000"/>
                </a:solidFill>
              </a:rPr>
              <a:t>community-based organizations and utilize friendly spaces </a:t>
            </a:r>
            <a:r>
              <a:rPr lang="en-US" dirty="0"/>
              <a:t>(e.g., town halls)</a:t>
            </a:r>
          </a:p>
          <a:p>
            <a:pPr lvl="1"/>
            <a:r>
              <a:rPr lang="en-US" dirty="0"/>
              <a:t>Build relationships with </a:t>
            </a:r>
            <a:r>
              <a:rPr lang="en-US" dirty="0">
                <a:solidFill>
                  <a:srgbClr val="C00000"/>
                </a:solidFill>
              </a:rPr>
              <a:t>local media </a:t>
            </a:r>
            <a:r>
              <a:rPr lang="en-US" dirty="0"/>
              <a:t>and leverage community networks</a:t>
            </a:r>
          </a:p>
          <a:p>
            <a:pPr lvl="1"/>
            <a:r>
              <a:rPr lang="en-US" dirty="0"/>
              <a:t>Sites/</a:t>
            </a:r>
            <a:r>
              <a:rPr lang="en-US" dirty="0" err="1"/>
              <a:t>Pis</a:t>
            </a:r>
            <a:r>
              <a:rPr lang="en-US" dirty="0"/>
              <a:t> should have </a:t>
            </a:r>
            <a:r>
              <a:rPr lang="en-US" dirty="0">
                <a:solidFill>
                  <a:srgbClr val="C00000"/>
                </a:solidFill>
              </a:rPr>
              <a:t>recruitment/retention plans </a:t>
            </a:r>
            <a:r>
              <a:rPr lang="en-US" dirty="0"/>
              <a:t>that target specific populations</a:t>
            </a:r>
          </a:p>
          <a:p>
            <a:pPr lvl="1"/>
            <a:r>
              <a:rPr lang="en-US" dirty="0">
                <a:solidFill>
                  <a:srgbClr val="C00000"/>
                </a:solidFill>
              </a:rPr>
              <a:t>Engagement plans should be developed with communities </a:t>
            </a:r>
          </a:p>
        </p:txBody>
      </p:sp>
    </p:spTree>
    <p:extLst>
      <p:ext uri="{BB962C8B-B14F-4D97-AF65-F5344CB8AC3E}">
        <p14:creationId xmlns:p14="http://schemas.microsoft.com/office/powerpoint/2010/main" val="256400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Conversion of ‘Eligible’ to ‘Enrolled’</a:t>
            </a:r>
          </a:p>
        </p:txBody>
      </p:sp>
      <p:sp>
        <p:nvSpPr>
          <p:cNvPr id="3" name="Content Placeholder 2"/>
          <p:cNvSpPr>
            <a:spLocks noGrp="1"/>
          </p:cNvSpPr>
          <p:nvPr>
            <p:ph idx="1"/>
          </p:nvPr>
        </p:nvSpPr>
        <p:spPr/>
        <p:txBody>
          <a:bodyPr>
            <a:normAutofit lnSpcReduction="10000"/>
          </a:bodyPr>
          <a:lstStyle/>
          <a:p>
            <a:r>
              <a:rPr lang="en-US" dirty="0"/>
              <a:t>“We must understand the mindset of potential participants about their relationship with research and to the health care system.”</a:t>
            </a:r>
          </a:p>
          <a:p>
            <a:pPr lvl="1"/>
            <a:r>
              <a:rPr lang="en-US" dirty="0"/>
              <a:t>Understanding individual </a:t>
            </a:r>
            <a:r>
              <a:rPr lang="en-US" dirty="0">
                <a:solidFill>
                  <a:srgbClr val="C00000"/>
                </a:solidFill>
              </a:rPr>
              <a:t>concerns</a:t>
            </a:r>
          </a:p>
          <a:p>
            <a:pPr lvl="1"/>
            <a:r>
              <a:rPr lang="en-US" dirty="0"/>
              <a:t>Addressing individual </a:t>
            </a:r>
            <a:r>
              <a:rPr lang="en-US" dirty="0">
                <a:solidFill>
                  <a:srgbClr val="C00000"/>
                </a:solidFill>
              </a:rPr>
              <a:t>fears</a:t>
            </a:r>
          </a:p>
          <a:p>
            <a:pPr lvl="1"/>
            <a:r>
              <a:rPr lang="en-US" dirty="0"/>
              <a:t>Clarifying </a:t>
            </a:r>
            <a:r>
              <a:rPr lang="en-US" dirty="0">
                <a:solidFill>
                  <a:srgbClr val="C00000"/>
                </a:solidFill>
              </a:rPr>
              <a:t>misinterpretations</a:t>
            </a:r>
            <a:r>
              <a:rPr lang="en-US" dirty="0"/>
              <a:t> about trial participation in a way that is empathetic</a:t>
            </a:r>
          </a:p>
          <a:p>
            <a:pPr marL="457200" lvl="1" indent="0">
              <a:buNone/>
            </a:pPr>
            <a:endParaRPr lang="en-US" dirty="0"/>
          </a:p>
          <a:p>
            <a:r>
              <a:rPr lang="en-US" dirty="0"/>
              <a:t>Take time for personal reflection</a:t>
            </a:r>
          </a:p>
          <a:p>
            <a:pPr lvl="1"/>
            <a:r>
              <a:rPr lang="en-US" dirty="0"/>
              <a:t>Personal </a:t>
            </a:r>
            <a:r>
              <a:rPr lang="en-US" dirty="0">
                <a:solidFill>
                  <a:srgbClr val="C00000"/>
                </a:solidFill>
              </a:rPr>
              <a:t>biases</a:t>
            </a:r>
          </a:p>
          <a:p>
            <a:pPr lvl="1"/>
            <a:r>
              <a:rPr lang="en-US" dirty="0"/>
              <a:t>Are there things that you (i.e., the researcher) could have done better?</a:t>
            </a:r>
          </a:p>
        </p:txBody>
      </p:sp>
    </p:spTree>
    <p:extLst>
      <p:ext uri="{BB962C8B-B14F-4D97-AF65-F5344CB8AC3E}">
        <p14:creationId xmlns:p14="http://schemas.microsoft.com/office/powerpoint/2010/main" val="16397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a:t>
            </a:r>
          </a:p>
        </p:txBody>
      </p:sp>
      <p:sp>
        <p:nvSpPr>
          <p:cNvPr id="3" name="Content Placeholder 2"/>
          <p:cNvSpPr>
            <a:spLocks noGrp="1"/>
          </p:cNvSpPr>
          <p:nvPr>
            <p:ph idx="1"/>
          </p:nvPr>
        </p:nvSpPr>
        <p:spPr/>
        <p:txBody>
          <a:bodyPr>
            <a:normAutofit fontScale="92500" lnSpcReduction="10000"/>
          </a:bodyPr>
          <a:lstStyle/>
          <a:p>
            <a:r>
              <a:rPr lang="en-US" dirty="0"/>
              <a:t>Understand the </a:t>
            </a:r>
            <a:r>
              <a:rPr lang="en-US" dirty="0">
                <a:solidFill>
                  <a:srgbClr val="C00000"/>
                </a:solidFill>
              </a:rPr>
              <a:t>ongoing challenges </a:t>
            </a:r>
            <a:r>
              <a:rPr lang="en-US" dirty="0"/>
              <a:t>that participants face: </a:t>
            </a:r>
          </a:p>
          <a:p>
            <a:pPr lvl="1"/>
            <a:r>
              <a:rPr lang="en-US" dirty="0"/>
              <a:t>Time burden</a:t>
            </a:r>
          </a:p>
          <a:p>
            <a:pPr lvl="1"/>
            <a:r>
              <a:rPr lang="en-US" dirty="0"/>
              <a:t>Available transportation</a:t>
            </a:r>
          </a:p>
          <a:p>
            <a:pPr lvl="1"/>
            <a:r>
              <a:rPr lang="en-US" dirty="0"/>
              <a:t>Work conflicts </a:t>
            </a:r>
          </a:p>
          <a:p>
            <a:pPr lvl="1"/>
            <a:r>
              <a:rPr lang="en-US" dirty="0"/>
              <a:t>Other concerns that involve not just the participant but often their families as well</a:t>
            </a:r>
          </a:p>
          <a:p>
            <a:pPr marL="457200" lvl="1" indent="0">
              <a:buNone/>
            </a:pPr>
            <a:endParaRPr lang="en-US" dirty="0"/>
          </a:p>
          <a:p>
            <a:r>
              <a:rPr lang="en-US" dirty="0">
                <a:solidFill>
                  <a:srgbClr val="2E2E2E"/>
                </a:solidFill>
              </a:rPr>
              <a:t>Consider system-wide changes, including accommodations, so that the burden is shifted:</a:t>
            </a:r>
          </a:p>
          <a:p>
            <a:pPr lvl="1"/>
            <a:r>
              <a:rPr lang="en-US" dirty="0">
                <a:solidFill>
                  <a:srgbClr val="2E2E2E"/>
                </a:solidFill>
              </a:rPr>
              <a:t>Set study hours that accommodate participants’ work schedules</a:t>
            </a:r>
          </a:p>
          <a:p>
            <a:pPr lvl="1"/>
            <a:r>
              <a:rPr lang="en-US" dirty="0">
                <a:solidFill>
                  <a:srgbClr val="2E2E2E"/>
                </a:solidFill>
              </a:rPr>
              <a:t>Provide childcare options </a:t>
            </a:r>
          </a:p>
          <a:p>
            <a:pPr lvl="1"/>
            <a:r>
              <a:rPr lang="en-US" dirty="0">
                <a:solidFill>
                  <a:srgbClr val="2E2E2E"/>
                </a:solidFill>
              </a:rPr>
              <a:t>Budget for transportation </a:t>
            </a:r>
          </a:p>
          <a:p>
            <a:pPr lvl="1"/>
            <a:r>
              <a:rPr lang="en-US" dirty="0">
                <a:solidFill>
                  <a:srgbClr val="2E2E2E"/>
                </a:solidFill>
              </a:rPr>
              <a:t>Arrange for follow-up within communities rather than institution</a:t>
            </a:r>
            <a:endParaRPr lang="en-US" dirty="0"/>
          </a:p>
        </p:txBody>
      </p:sp>
    </p:spTree>
    <p:extLst>
      <p:ext uri="{BB962C8B-B14F-4D97-AF65-F5344CB8AC3E}">
        <p14:creationId xmlns:p14="http://schemas.microsoft.com/office/powerpoint/2010/main" val="406881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D55C-F89D-4354-8CA7-3FA4B413DCDD}"/>
              </a:ext>
            </a:extLst>
          </p:cNvPr>
          <p:cNvSpPr>
            <a:spLocks noGrp="1"/>
          </p:cNvSpPr>
          <p:nvPr>
            <p:ph type="title"/>
          </p:nvPr>
        </p:nvSpPr>
        <p:spPr>
          <a:xfrm>
            <a:off x="457200" y="274637"/>
            <a:ext cx="8229600" cy="1409783"/>
          </a:xfrm>
        </p:spPr>
        <p:txBody>
          <a:bodyPr anchor="ctr">
            <a:normAutofit/>
          </a:bodyPr>
          <a:lstStyle/>
          <a:p>
            <a:r>
              <a:rPr lang="en-US" dirty="0"/>
              <a:t>Overview </a:t>
            </a:r>
          </a:p>
        </p:txBody>
      </p:sp>
      <p:graphicFrame>
        <p:nvGraphicFramePr>
          <p:cNvPr id="5" name="Content Placeholder 2">
            <a:extLst>
              <a:ext uri="{FF2B5EF4-FFF2-40B4-BE49-F238E27FC236}">
                <a16:creationId xmlns:a16="http://schemas.microsoft.com/office/drawing/2014/main" id="{32D023E5-B760-49C5-8696-1117601FAFB0}"/>
              </a:ext>
            </a:extLst>
          </p:cNvPr>
          <p:cNvGraphicFramePr>
            <a:graphicFrameLocks noGrp="1"/>
          </p:cNvGraphicFramePr>
          <p:nvPr>
            <p:ph idx="1"/>
            <p:extLst>
              <p:ext uri="{D42A27DB-BD31-4B8C-83A1-F6EECF244321}">
                <p14:modId xmlns:p14="http://schemas.microsoft.com/office/powerpoint/2010/main" val="2388522342"/>
              </p:ext>
            </p:extLst>
          </p:nvPr>
        </p:nvGraphicFramePr>
        <p:xfrm>
          <a:off x="457200" y="1328738"/>
          <a:ext cx="8327336" cy="484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625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t="14226" r="-383"/>
          <a:stretch/>
        </p:blipFill>
        <p:spPr>
          <a:xfrm>
            <a:off x="71438" y="1254642"/>
            <a:ext cx="9001124" cy="4523857"/>
          </a:xfrm>
          <a:prstGeom prst="rect">
            <a:avLst/>
          </a:prstGeom>
        </p:spPr>
      </p:pic>
    </p:spTree>
    <p:extLst>
      <p:ext uri="{BB962C8B-B14F-4D97-AF65-F5344CB8AC3E}">
        <p14:creationId xmlns:p14="http://schemas.microsoft.com/office/powerpoint/2010/main" val="1250336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4" name="Content Placeholder 3"/>
          <p:cNvSpPr>
            <a:spLocks noGrp="1"/>
          </p:cNvSpPr>
          <p:nvPr>
            <p:ph idx="1"/>
          </p:nvPr>
        </p:nvSpPr>
        <p:spPr>
          <a:xfrm>
            <a:off x="457200" y="1725021"/>
            <a:ext cx="4031783" cy="302011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pPr marL="0" indent="0">
              <a:buNone/>
            </a:pPr>
            <a:r>
              <a:rPr lang="en-US" dirty="0">
                <a:solidFill>
                  <a:schemeClr val="tx1"/>
                </a:solidFill>
              </a:rPr>
              <a:t>Which (if any) of these solutions most personally resonates with you?</a:t>
            </a:r>
          </a:p>
        </p:txBody>
      </p:sp>
      <p:sp>
        <p:nvSpPr>
          <p:cNvPr id="7" name="Content Placeholder 3"/>
          <p:cNvSpPr txBox="1">
            <a:spLocks/>
          </p:cNvSpPr>
          <p:nvPr/>
        </p:nvSpPr>
        <p:spPr>
          <a:xfrm>
            <a:off x="4968950" y="1725021"/>
            <a:ext cx="4031783" cy="3020114"/>
          </a:xfrm>
          <a:prstGeom prst="wedgeEllipseCallou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2800" kern="1200">
                <a:solidFill>
                  <a:schemeClr val="lt1"/>
                </a:solidFill>
                <a:latin typeface="+mn-lt"/>
                <a:ea typeface="+mn-ea"/>
                <a:cs typeface="+mn-cs"/>
              </a:defRPr>
            </a:lvl1pPr>
            <a:lvl2pPr marL="742950" indent="-285750" algn="l" defTabSz="457200" rtl="0" eaLnBrk="1" latinLnBrk="0" hangingPunct="1">
              <a:spcBef>
                <a:spcPct val="20000"/>
              </a:spcBef>
              <a:buSzPct val="50000"/>
              <a:buFont typeface="Wingdings" charset="2"/>
              <a:buChar char="Ø"/>
              <a:defRPr sz="24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Font typeface="Arial"/>
              <a:buNone/>
            </a:pPr>
            <a:r>
              <a:rPr lang="en-US" dirty="0">
                <a:solidFill>
                  <a:schemeClr val="tx1"/>
                </a:solidFill>
              </a:rPr>
              <a:t>Do you think anything is missing?</a:t>
            </a:r>
          </a:p>
        </p:txBody>
      </p:sp>
    </p:spTree>
    <p:extLst>
      <p:ext uri="{BB962C8B-B14F-4D97-AF65-F5344CB8AC3E}">
        <p14:creationId xmlns:p14="http://schemas.microsoft.com/office/powerpoint/2010/main" val="911399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D55C-F89D-4354-8CA7-3FA4B413DCDD}"/>
              </a:ext>
            </a:extLst>
          </p:cNvPr>
          <p:cNvSpPr>
            <a:spLocks noGrp="1"/>
          </p:cNvSpPr>
          <p:nvPr>
            <p:ph type="title"/>
          </p:nvPr>
        </p:nvSpPr>
        <p:spPr>
          <a:xfrm>
            <a:off x="457200" y="274637"/>
            <a:ext cx="8229600" cy="1409783"/>
          </a:xfrm>
        </p:spPr>
        <p:txBody>
          <a:bodyPr anchor="ctr">
            <a:normAutofit/>
          </a:bodyPr>
          <a:lstStyle/>
          <a:p>
            <a:r>
              <a:rPr lang="en-US" dirty="0"/>
              <a:t>Overview </a:t>
            </a:r>
          </a:p>
        </p:txBody>
      </p:sp>
      <p:graphicFrame>
        <p:nvGraphicFramePr>
          <p:cNvPr id="5" name="Content Placeholder 2">
            <a:extLst>
              <a:ext uri="{FF2B5EF4-FFF2-40B4-BE49-F238E27FC236}">
                <a16:creationId xmlns:a16="http://schemas.microsoft.com/office/drawing/2014/main" id="{32D023E5-B760-49C5-8696-1117601FAFB0}"/>
              </a:ext>
            </a:extLst>
          </p:cNvPr>
          <p:cNvGraphicFramePr>
            <a:graphicFrameLocks noGrp="1"/>
          </p:cNvGraphicFramePr>
          <p:nvPr>
            <p:ph idx="1"/>
            <p:extLst>
              <p:ext uri="{D42A27DB-BD31-4B8C-83A1-F6EECF244321}">
                <p14:modId xmlns:p14="http://schemas.microsoft.com/office/powerpoint/2010/main" val="2192912453"/>
              </p:ext>
            </p:extLst>
          </p:nvPr>
        </p:nvGraphicFramePr>
        <p:xfrm>
          <a:off x="457200" y="1328738"/>
          <a:ext cx="8327336" cy="484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177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is DEI Important in the (Scientific) Workplace?</a:t>
            </a:r>
          </a:p>
        </p:txBody>
      </p:sp>
      <p:sp>
        <p:nvSpPr>
          <p:cNvPr id="3" name="Content Placeholder 2"/>
          <p:cNvSpPr>
            <a:spLocks noGrp="1"/>
          </p:cNvSpPr>
          <p:nvPr>
            <p:ph idx="1"/>
          </p:nvPr>
        </p:nvSpPr>
        <p:spPr>
          <a:xfrm>
            <a:off x="723900" y="1451114"/>
            <a:ext cx="7988742" cy="3969610"/>
          </a:xfrm>
        </p:spPr>
        <p:txBody>
          <a:bodyPr>
            <a:normAutofit/>
          </a:bodyPr>
          <a:lstStyle/>
          <a:p>
            <a:pPr marL="0" indent="0">
              <a:buNone/>
            </a:pPr>
            <a:r>
              <a:rPr lang="en-US" dirty="0"/>
              <a:t>Lack of DEI is bad for science</a:t>
            </a:r>
          </a:p>
          <a:p>
            <a:pPr lvl="1"/>
            <a:r>
              <a:rPr lang="en-US" dirty="0"/>
              <a:t>Scientists with different perspectives often </a:t>
            </a:r>
            <a:r>
              <a:rPr lang="en-US" dirty="0">
                <a:solidFill>
                  <a:srgbClr val="C00000"/>
                </a:solidFill>
              </a:rPr>
              <a:t>ask different questions, leading to new insights and discussions</a:t>
            </a:r>
          </a:p>
          <a:p>
            <a:pPr lvl="1"/>
            <a:r>
              <a:rPr lang="en-US" dirty="0"/>
              <a:t>Teams composed of persons with diverse experiences and areas of expertise tend to be </a:t>
            </a:r>
            <a:r>
              <a:rPr lang="en-US" dirty="0">
                <a:solidFill>
                  <a:srgbClr val="C00000"/>
                </a:solidFill>
              </a:rPr>
              <a:t>more creative and innovative, with complementary skill sets</a:t>
            </a:r>
          </a:p>
          <a:p>
            <a:pPr lvl="1"/>
            <a:r>
              <a:rPr lang="en-US" dirty="0"/>
              <a:t>Diverse groups:</a:t>
            </a:r>
          </a:p>
          <a:p>
            <a:pPr lvl="2"/>
            <a:r>
              <a:rPr lang="en-US" sz="1800" dirty="0">
                <a:solidFill>
                  <a:srgbClr val="C00000"/>
                </a:solidFill>
              </a:rPr>
              <a:t>Publish more frequently </a:t>
            </a:r>
            <a:r>
              <a:rPr lang="en-US" sz="1800" dirty="0"/>
              <a:t>and are cited more*</a:t>
            </a:r>
          </a:p>
          <a:p>
            <a:pPr lvl="2"/>
            <a:r>
              <a:rPr lang="en-US" sz="1800" dirty="0"/>
              <a:t>Are better </a:t>
            </a:r>
            <a:r>
              <a:rPr lang="en-US" sz="1800" dirty="0">
                <a:solidFill>
                  <a:srgbClr val="C00000"/>
                </a:solidFill>
              </a:rPr>
              <a:t>equipped to address health disparities</a:t>
            </a:r>
            <a:r>
              <a:rPr lang="en-US" sz="1800" dirty="0"/>
              <a:t>*</a:t>
            </a:r>
          </a:p>
          <a:p>
            <a:pPr lvl="2"/>
            <a:r>
              <a:rPr lang="en-US" sz="1800" dirty="0"/>
              <a:t>Tend to have better financial returns compared to others in industry** </a:t>
            </a:r>
          </a:p>
          <a:p>
            <a:pPr marL="0" indent="0">
              <a:buNone/>
            </a:pPr>
            <a:endParaRPr lang="en-US" dirty="0"/>
          </a:p>
        </p:txBody>
      </p:sp>
      <p:sp>
        <p:nvSpPr>
          <p:cNvPr id="4" name="Footer Placeholder 3"/>
          <p:cNvSpPr>
            <a:spLocks noGrp="1"/>
          </p:cNvSpPr>
          <p:nvPr>
            <p:ph type="ftr" sz="quarter" idx="4294967295"/>
          </p:nvPr>
        </p:nvSpPr>
        <p:spPr/>
        <p:txBody>
          <a:bodyPr/>
          <a:lstStyle/>
          <a:p>
            <a:pPr algn="ctr" defTabSz="685800">
              <a:defRPr/>
            </a:pPr>
            <a:r>
              <a:rPr lang="en-US" sz="750">
                <a:solidFill>
                  <a:prstClr val="white"/>
                </a:solidFill>
                <a:latin typeface="Arial" panose="020B0604020202020204" pitchFamily="34" charset="0"/>
                <a:cs typeface="Arial" panose="020B0604020202020204" pitchFamily="34" charset="0"/>
              </a:rPr>
              <a:t>UNCLASSIFIED</a:t>
            </a:r>
          </a:p>
        </p:txBody>
      </p:sp>
      <p:sp>
        <p:nvSpPr>
          <p:cNvPr id="6" name="TextBox 5"/>
          <p:cNvSpPr txBox="1"/>
          <p:nvPr/>
        </p:nvSpPr>
        <p:spPr>
          <a:xfrm>
            <a:off x="1990655" y="5683754"/>
            <a:ext cx="3235542" cy="507831"/>
          </a:xfrm>
          <a:prstGeom prst="rect">
            <a:avLst/>
          </a:prstGeom>
          <a:noFill/>
        </p:spPr>
        <p:txBody>
          <a:bodyPr wrap="square" rtlCol="0">
            <a:spAutoFit/>
          </a:bodyPr>
          <a:lstStyle/>
          <a:p>
            <a:r>
              <a:rPr lang="en-US" sz="1350" i="1" dirty="0"/>
              <a:t>*Swartz et al, 2019</a:t>
            </a:r>
          </a:p>
          <a:p>
            <a:r>
              <a:rPr lang="en-US" sz="1350" i="1" dirty="0"/>
              <a:t>**Hunt et al, 2015</a:t>
            </a:r>
          </a:p>
        </p:txBody>
      </p:sp>
    </p:spTree>
    <p:extLst>
      <p:ext uri="{BB962C8B-B14F-4D97-AF65-F5344CB8AC3E}">
        <p14:creationId xmlns:p14="http://schemas.microsoft.com/office/powerpoint/2010/main" val="3165063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p:txBody>
          <a:bodyPr/>
          <a:lstStyle/>
          <a:p>
            <a:endParaRPr lang="en-US" dirty="0"/>
          </a:p>
        </p:txBody>
      </p:sp>
      <p:pic>
        <p:nvPicPr>
          <p:cNvPr id="7" name="Picture 6"/>
          <p:cNvPicPr>
            <a:picLocks noChangeAspect="1"/>
          </p:cNvPicPr>
          <p:nvPr/>
        </p:nvPicPr>
        <p:blipFill rotWithShape="1">
          <a:blip r:embed="rId3"/>
          <a:srcRect r="-1469" b="22333"/>
          <a:stretch/>
        </p:blipFill>
        <p:spPr>
          <a:xfrm>
            <a:off x="1620078" y="393106"/>
            <a:ext cx="5705061" cy="5836687"/>
          </a:xfrm>
          <a:prstGeom prst="rect">
            <a:avLst/>
          </a:prstGeom>
        </p:spPr>
      </p:pic>
    </p:spTree>
    <p:extLst>
      <p:ext uri="{BB962C8B-B14F-4D97-AF65-F5344CB8AC3E}">
        <p14:creationId xmlns:p14="http://schemas.microsoft.com/office/powerpoint/2010/main" val="1131412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PEW STEM Study</a:t>
            </a:r>
          </a:p>
        </p:txBody>
      </p:sp>
      <p:sp>
        <p:nvSpPr>
          <p:cNvPr id="4" name="Footer Placeholder 3"/>
          <p:cNvSpPr>
            <a:spLocks noGrp="1"/>
          </p:cNvSpPr>
          <p:nvPr>
            <p:ph type="ftr" sz="quarter" idx="4294967295"/>
          </p:nvPr>
        </p:nvSpPr>
        <p:spPr/>
        <p:txBody>
          <a:bodyPr/>
          <a:lstStyle/>
          <a:p>
            <a:pPr algn="ctr" defTabSz="685800">
              <a:defRPr/>
            </a:pPr>
            <a:r>
              <a:rPr lang="en-US" sz="750">
                <a:solidFill>
                  <a:prstClr val="white"/>
                </a:solidFill>
                <a:latin typeface="Arial" panose="020B0604020202020204" pitchFamily="34" charset="0"/>
                <a:cs typeface="Arial" panose="020B0604020202020204" pitchFamily="34" charset="0"/>
              </a:rPr>
              <a:t>UNCLASSIFIED</a:t>
            </a:r>
          </a:p>
        </p:txBody>
      </p:sp>
      <p:sp>
        <p:nvSpPr>
          <p:cNvPr id="10" name="AutoShape 4" descr="https://us-east-2-02840027-view.menlosecurity.com/c/0/i/aHR0cHM6Ly93d3cucGV3cmVzZWFyY2gub3JnL3NvY2lhbC10cmVuZHMvd3AtY29udGVudC91cGxvYWRzL3NpdGVzLzMvMjAxOC8wMS9QU18yMDE4LjAxLjA5X1NURU1fNC0wMi5wbmc_dz0zMDk~"/>
          <p:cNvSpPr>
            <a:spLocks noGrp="1" noChangeAspect="1" noChangeArrowheads="1"/>
          </p:cNvSpPr>
          <p:nvPr>
            <p:ph idx="1"/>
          </p:nvPr>
        </p:nvSpPr>
        <p:spPr bwMode="auto">
          <a:xfrm>
            <a:off x="457201" y="1528763"/>
            <a:ext cx="8229600" cy="36376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fontScale="92500" lnSpcReduction="20000"/>
          </a:bodyPr>
          <a:lstStyle/>
          <a:p>
            <a:pPr marL="0" indent="0">
              <a:buNone/>
            </a:pPr>
            <a:r>
              <a:rPr lang="en-US" dirty="0"/>
              <a:t>Among STEM workers:</a:t>
            </a:r>
          </a:p>
          <a:p>
            <a:r>
              <a:rPr lang="en-US" dirty="0"/>
              <a:t>Black workers most likely to </a:t>
            </a:r>
            <a:r>
              <a:rPr lang="en-US" dirty="0">
                <a:solidFill>
                  <a:srgbClr val="C00000"/>
                </a:solidFill>
              </a:rPr>
              <a:t>view workplace diversity as important </a:t>
            </a:r>
            <a:r>
              <a:rPr lang="en-US" sz="1500" dirty="0"/>
              <a:t>(84% Black, 64% Asian, 59% Hispanic, 49% White)</a:t>
            </a:r>
            <a:endParaRPr lang="en-US" dirty="0"/>
          </a:p>
          <a:p>
            <a:r>
              <a:rPr lang="en-US" dirty="0"/>
              <a:t>The most common reasons believed to contribute to low numbers of Black/Hispanic workers in the field are</a:t>
            </a:r>
          </a:p>
          <a:p>
            <a:pPr lvl="1"/>
            <a:r>
              <a:rPr lang="en-US" dirty="0"/>
              <a:t>Less likely to have </a:t>
            </a:r>
            <a:r>
              <a:rPr lang="en-US" dirty="0">
                <a:solidFill>
                  <a:srgbClr val="C00000"/>
                </a:solidFill>
              </a:rPr>
              <a:t>access to quality education to prepare them </a:t>
            </a:r>
            <a:endParaRPr lang="en-US" dirty="0"/>
          </a:p>
          <a:p>
            <a:pPr lvl="1"/>
            <a:r>
              <a:rPr lang="en-US" dirty="0">
                <a:solidFill>
                  <a:srgbClr val="C00000"/>
                </a:solidFill>
              </a:rPr>
              <a:t>Not encouraged to pursue </a:t>
            </a:r>
            <a:r>
              <a:rPr lang="en-US" dirty="0"/>
              <a:t>these subjects from an early age</a:t>
            </a:r>
          </a:p>
          <a:p>
            <a:r>
              <a:rPr lang="en-US" dirty="0"/>
              <a:t>Black workers are much more likely to say they have </a:t>
            </a:r>
            <a:r>
              <a:rPr lang="en-US" dirty="0">
                <a:solidFill>
                  <a:srgbClr val="C00000"/>
                </a:solidFill>
              </a:rPr>
              <a:t>experienced discrimination at work due to their race </a:t>
            </a:r>
            <a:r>
              <a:rPr lang="en-US" dirty="0"/>
              <a:t>(62% Black, 44% Asian, 42% Hispanic, 13% White)</a:t>
            </a:r>
          </a:p>
        </p:txBody>
      </p:sp>
      <p:sp>
        <p:nvSpPr>
          <p:cNvPr id="11" name="TextBox 10"/>
          <p:cNvSpPr txBox="1"/>
          <p:nvPr/>
        </p:nvSpPr>
        <p:spPr>
          <a:xfrm>
            <a:off x="1144267" y="5242123"/>
            <a:ext cx="7258514" cy="461665"/>
          </a:xfrm>
          <a:prstGeom prst="rect">
            <a:avLst/>
          </a:prstGeom>
          <a:noFill/>
        </p:spPr>
        <p:txBody>
          <a:bodyPr wrap="square" rtlCol="0">
            <a:spAutoFit/>
          </a:bodyPr>
          <a:lstStyle/>
          <a:p>
            <a:r>
              <a:rPr lang="en-US" sz="1200" i="1" dirty="0"/>
              <a:t>https://www.pewresearch.org/social-trends/2018/01/09/blacks-in-stem-jobs-are-especially-concerned-about-diversity-and-discrimination-in-the-workplace/</a:t>
            </a:r>
          </a:p>
        </p:txBody>
      </p:sp>
    </p:spTree>
    <p:extLst>
      <p:ext uri="{BB962C8B-B14F-4D97-AF65-F5344CB8AC3E}">
        <p14:creationId xmlns:p14="http://schemas.microsoft.com/office/powerpoint/2010/main" val="2491574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PEW STEM Study</a:t>
            </a:r>
          </a:p>
        </p:txBody>
      </p:sp>
      <p:sp>
        <p:nvSpPr>
          <p:cNvPr id="4" name="Footer Placeholder 3"/>
          <p:cNvSpPr>
            <a:spLocks noGrp="1"/>
          </p:cNvSpPr>
          <p:nvPr>
            <p:ph type="ftr" sz="quarter" idx="4294967295"/>
          </p:nvPr>
        </p:nvSpPr>
        <p:spPr/>
        <p:txBody>
          <a:bodyPr/>
          <a:lstStyle/>
          <a:p>
            <a:pPr algn="ctr" defTabSz="685800">
              <a:defRPr/>
            </a:pPr>
            <a:r>
              <a:rPr lang="en-US" sz="750">
                <a:solidFill>
                  <a:prstClr val="white"/>
                </a:solidFill>
                <a:latin typeface="Arial" panose="020B0604020202020204" pitchFamily="34" charset="0"/>
                <a:cs typeface="Arial" panose="020B0604020202020204" pitchFamily="34" charset="0"/>
              </a:rPr>
              <a:t>UNCLASSIFIED</a:t>
            </a:r>
          </a:p>
        </p:txBody>
      </p:sp>
      <p:sp>
        <p:nvSpPr>
          <p:cNvPr id="11" name="TextBox 10"/>
          <p:cNvSpPr txBox="1"/>
          <p:nvPr/>
        </p:nvSpPr>
        <p:spPr>
          <a:xfrm>
            <a:off x="1144267" y="5242123"/>
            <a:ext cx="7258514" cy="461665"/>
          </a:xfrm>
          <a:prstGeom prst="rect">
            <a:avLst/>
          </a:prstGeom>
          <a:noFill/>
        </p:spPr>
        <p:txBody>
          <a:bodyPr wrap="square" rtlCol="0">
            <a:spAutoFit/>
          </a:bodyPr>
          <a:lstStyle/>
          <a:p>
            <a:r>
              <a:rPr lang="en-US" sz="1200" i="1" dirty="0"/>
              <a:t>https://www.pewresearch.org/social-trends/2018/01/09/blacks-in-stem-jobs-are-especially-concerned-about-diversity-and-discrimination-in-the-workplace/</a:t>
            </a:r>
          </a:p>
        </p:txBody>
      </p:sp>
      <p:sp>
        <p:nvSpPr>
          <p:cNvPr id="3" name="Oval Callout 2"/>
          <p:cNvSpPr/>
          <p:nvPr/>
        </p:nvSpPr>
        <p:spPr>
          <a:xfrm>
            <a:off x="387687" y="1856624"/>
            <a:ext cx="2255152" cy="1566636"/>
          </a:xfrm>
          <a:prstGeom prst="wedgeEllipseCallou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Callout 7"/>
          <p:cNvSpPr/>
          <p:nvPr/>
        </p:nvSpPr>
        <p:spPr>
          <a:xfrm>
            <a:off x="6375307" y="1793953"/>
            <a:ext cx="2682272" cy="2061111"/>
          </a:xfrm>
          <a:prstGeom prst="wedgeEllipseCallou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Callout 8"/>
          <p:cNvSpPr/>
          <p:nvPr/>
        </p:nvSpPr>
        <p:spPr>
          <a:xfrm>
            <a:off x="1308741" y="3433539"/>
            <a:ext cx="2163187" cy="156656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Callout 11"/>
          <p:cNvSpPr/>
          <p:nvPr/>
        </p:nvSpPr>
        <p:spPr>
          <a:xfrm>
            <a:off x="4090676" y="3129037"/>
            <a:ext cx="2751563" cy="1908556"/>
          </a:xfrm>
          <a:prstGeom prst="wedgeEllipseCallo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Callout 12"/>
          <p:cNvSpPr/>
          <p:nvPr/>
        </p:nvSpPr>
        <p:spPr>
          <a:xfrm>
            <a:off x="3218375" y="1948059"/>
            <a:ext cx="2034389" cy="1369044"/>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710891" y="2118904"/>
            <a:ext cx="1816253" cy="923330"/>
          </a:xfrm>
          <a:prstGeom prst="rect">
            <a:avLst/>
          </a:prstGeom>
          <a:noFill/>
        </p:spPr>
        <p:txBody>
          <a:bodyPr wrap="square" rtlCol="0">
            <a:spAutoFit/>
          </a:bodyPr>
          <a:lstStyle/>
          <a:p>
            <a:r>
              <a:rPr lang="en-US" sz="1350" dirty="0">
                <a:solidFill>
                  <a:schemeClr val="bg1"/>
                </a:solidFill>
              </a:rPr>
              <a:t>“People have preconceived ideas of what I am capable of doing” Black man</a:t>
            </a:r>
          </a:p>
        </p:txBody>
      </p:sp>
      <p:sp>
        <p:nvSpPr>
          <p:cNvPr id="6" name="TextBox 5"/>
          <p:cNvSpPr txBox="1"/>
          <p:nvPr/>
        </p:nvSpPr>
        <p:spPr>
          <a:xfrm>
            <a:off x="3402125" y="2322170"/>
            <a:ext cx="1828242" cy="715581"/>
          </a:xfrm>
          <a:prstGeom prst="rect">
            <a:avLst/>
          </a:prstGeom>
          <a:noFill/>
        </p:spPr>
        <p:txBody>
          <a:bodyPr wrap="square" rtlCol="0">
            <a:spAutoFit/>
          </a:bodyPr>
          <a:lstStyle/>
          <a:p>
            <a:r>
              <a:rPr lang="en-US" sz="1350" dirty="0">
                <a:solidFill>
                  <a:schemeClr val="bg1"/>
                </a:solidFill>
              </a:rPr>
              <a:t>“Hispanics are looked down upon as stupid” Hispanic woman</a:t>
            </a:r>
          </a:p>
        </p:txBody>
      </p:sp>
      <p:sp>
        <p:nvSpPr>
          <p:cNvPr id="14" name="TextBox 13"/>
          <p:cNvSpPr txBox="1"/>
          <p:nvPr/>
        </p:nvSpPr>
        <p:spPr>
          <a:xfrm>
            <a:off x="1768568" y="3693210"/>
            <a:ext cx="1703360" cy="923330"/>
          </a:xfrm>
          <a:prstGeom prst="rect">
            <a:avLst/>
          </a:prstGeom>
          <a:noFill/>
        </p:spPr>
        <p:txBody>
          <a:bodyPr wrap="square" rtlCol="0">
            <a:spAutoFit/>
          </a:bodyPr>
          <a:lstStyle/>
          <a:p>
            <a:r>
              <a:rPr lang="en-US" sz="1350" dirty="0">
                <a:solidFill>
                  <a:schemeClr val="bg1"/>
                </a:solidFill>
              </a:rPr>
              <a:t>“My skills are secondary to my race. My race is seen first” Black woman</a:t>
            </a:r>
          </a:p>
        </p:txBody>
      </p:sp>
      <p:sp>
        <p:nvSpPr>
          <p:cNvPr id="15" name="TextBox 14"/>
          <p:cNvSpPr txBox="1"/>
          <p:nvPr/>
        </p:nvSpPr>
        <p:spPr>
          <a:xfrm>
            <a:off x="4366668" y="3415601"/>
            <a:ext cx="2199578" cy="1546577"/>
          </a:xfrm>
          <a:prstGeom prst="rect">
            <a:avLst/>
          </a:prstGeom>
          <a:noFill/>
        </p:spPr>
        <p:txBody>
          <a:bodyPr wrap="square" rtlCol="0">
            <a:spAutoFit/>
          </a:bodyPr>
          <a:lstStyle/>
          <a:p>
            <a:r>
              <a:rPr lang="en-US" sz="1350" dirty="0">
                <a:solidFill>
                  <a:schemeClr val="bg1"/>
                </a:solidFill>
              </a:rPr>
              <a:t>“The workplace is still geared to the promotion of whites over minorities regardless of the laws in place to promote equality in the workforce.” Hispanic        		man</a:t>
            </a:r>
          </a:p>
        </p:txBody>
      </p:sp>
      <p:sp>
        <p:nvSpPr>
          <p:cNvPr id="16" name="TextBox 15"/>
          <p:cNvSpPr txBox="1"/>
          <p:nvPr/>
        </p:nvSpPr>
        <p:spPr>
          <a:xfrm>
            <a:off x="6722563" y="2118904"/>
            <a:ext cx="2089274" cy="1546577"/>
          </a:xfrm>
          <a:prstGeom prst="rect">
            <a:avLst/>
          </a:prstGeom>
          <a:noFill/>
        </p:spPr>
        <p:txBody>
          <a:bodyPr wrap="square" rtlCol="0">
            <a:spAutoFit/>
          </a:bodyPr>
          <a:lstStyle/>
          <a:p>
            <a:r>
              <a:rPr lang="en-US" sz="1350" dirty="0">
                <a:solidFill>
                  <a:schemeClr val="bg1"/>
                </a:solidFill>
              </a:rPr>
              <a:t>“As a white male, nothing is a given now, you have to fight harder to overcome institutional and government reverse discrimination.” White       man</a:t>
            </a:r>
          </a:p>
        </p:txBody>
      </p:sp>
    </p:spTree>
    <p:extLst>
      <p:ext uri="{BB962C8B-B14F-4D97-AF65-F5344CB8AC3E}">
        <p14:creationId xmlns:p14="http://schemas.microsoft.com/office/powerpoint/2010/main" val="132378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p:txBody>
          <a:bodyPr/>
          <a:lstStyle/>
          <a:p>
            <a:endParaRPr lang="en-US" dirty="0"/>
          </a:p>
        </p:txBody>
      </p:sp>
      <p:pic>
        <p:nvPicPr>
          <p:cNvPr id="3"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4738" t="13583" r="6330" b="18739"/>
          <a:stretch/>
        </p:blipFill>
        <p:spPr>
          <a:xfrm>
            <a:off x="1502797" y="1322402"/>
            <a:ext cx="6356819" cy="4630641"/>
          </a:xfrm>
          <a:prstGeom prst="rect">
            <a:avLst/>
          </a:prstGeom>
        </p:spPr>
      </p:pic>
      <p:sp>
        <p:nvSpPr>
          <p:cNvPr id="4" name="TextBox 3"/>
          <p:cNvSpPr txBox="1"/>
          <p:nvPr/>
        </p:nvSpPr>
        <p:spPr>
          <a:xfrm>
            <a:off x="321198" y="1012301"/>
            <a:ext cx="8333772" cy="323165"/>
          </a:xfrm>
          <a:prstGeom prst="rect">
            <a:avLst/>
          </a:prstGeom>
          <a:noFill/>
        </p:spPr>
        <p:txBody>
          <a:bodyPr wrap="square" rtlCol="0">
            <a:spAutoFit/>
          </a:bodyPr>
          <a:lstStyle/>
          <a:p>
            <a:r>
              <a:rPr lang="en-US" sz="1500" b="1" dirty="0"/>
              <a:t>Graduate students in science and engineering by ethnicity, race, citizenship and sex, 2018</a:t>
            </a:r>
          </a:p>
        </p:txBody>
      </p:sp>
    </p:spTree>
    <p:extLst>
      <p:ext uri="{BB962C8B-B14F-4D97-AF65-F5344CB8AC3E}">
        <p14:creationId xmlns:p14="http://schemas.microsoft.com/office/powerpoint/2010/main" val="3416083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p:txBody>
          <a:bodyPr/>
          <a:lstStyle/>
          <a:p>
            <a:endParaRPr lang="en-US" dirty="0"/>
          </a:p>
        </p:txBody>
      </p:sp>
      <p:pic>
        <p:nvPicPr>
          <p:cNvPr id="1026" name="Picture 2" descr="An external file that holds a picture, illustration, etc.&#10;Object name is nihms392536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153" y="1537589"/>
            <a:ext cx="6423949" cy="39384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4129" y="5530596"/>
            <a:ext cx="9049871" cy="461665"/>
          </a:xfrm>
          <a:prstGeom prst="rect">
            <a:avLst/>
          </a:prstGeom>
          <a:noFill/>
        </p:spPr>
        <p:txBody>
          <a:bodyPr wrap="square" rtlCol="0">
            <a:spAutoFit/>
          </a:bodyPr>
          <a:lstStyle/>
          <a:p>
            <a:r>
              <a:rPr lang="en-US" sz="1200" i="1" dirty="0" err="1"/>
              <a:t>Ginther</a:t>
            </a:r>
            <a:r>
              <a:rPr lang="en-US" sz="1200" i="1" dirty="0"/>
              <a:t> DK, Schaffer WT, Schnell J, </a:t>
            </a:r>
            <a:r>
              <a:rPr lang="en-US" sz="1200" i="1" dirty="0" err="1"/>
              <a:t>Masimore</a:t>
            </a:r>
            <a:r>
              <a:rPr lang="en-US" sz="1200" i="1" dirty="0"/>
              <a:t> B, Liu F, </a:t>
            </a:r>
            <a:r>
              <a:rPr lang="en-US" sz="1200" i="1" dirty="0" err="1"/>
              <a:t>Haak</a:t>
            </a:r>
            <a:r>
              <a:rPr lang="en-US" sz="1200" i="1" dirty="0"/>
              <a:t> LL, Kington R. Race, ethnicity, and NIH research awards. Science. 2011 Aug 19;333(6045):1015-9. </a:t>
            </a:r>
            <a:r>
              <a:rPr lang="en-US" sz="1200" i="1" dirty="0" err="1"/>
              <a:t>doi</a:t>
            </a:r>
            <a:r>
              <a:rPr lang="en-US" sz="1200" i="1" dirty="0"/>
              <a:t>: 10.1126/science.1196783. PMID: 21852498; PMCID: PMC3412416.</a:t>
            </a:r>
          </a:p>
        </p:txBody>
      </p:sp>
      <p:sp>
        <p:nvSpPr>
          <p:cNvPr id="2" name="TextBox 1"/>
          <p:cNvSpPr txBox="1"/>
          <p:nvPr/>
        </p:nvSpPr>
        <p:spPr>
          <a:xfrm>
            <a:off x="763929" y="1127861"/>
            <a:ext cx="7500395" cy="323165"/>
          </a:xfrm>
          <a:prstGeom prst="rect">
            <a:avLst/>
          </a:prstGeom>
          <a:noFill/>
        </p:spPr>
        <p:txBody>
          <a:bodyPr wrap="square" rtlCol="0">
            <a:spAutoFit/>
          </a:bodyPr>
          <a:lstStyle/>
          <a:p>
            <a:r>
              <a:rPr lang="en-US" sz="1500" b="1" dirty="0"/>
              <a:t>Probability of NIH R01 award by race and ethnicity, FY 2000 to 2006 (N=83,188)</a:t>
            </a:r>
          </a:p>
        </p:txBody>
      </p:sp>
    </p:spTree>
    <p:extLst>
      <p:ext uri="{BB962C8B-B14F-4D97-AF65-F5344CB8AC3E}">
        <p14:creationId xmlns:p14="http://schemas.microsoft.com/office/powerpoint/2010/main" val="3910433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Tufts Survey, 2022</a:t>
            </a:r>
          </a:p>
        </p:txBody>
      </p:sp>
      <p:sp>
        <p:nvSpPr>
          <p:cNvPr id="4" name="Footer Placeholder 3"/>
          <p:cNvSpPr>
            <a:spLocks noGrp="1"/>
          </p:cNvSpPr>
          <p:nvPr>
            <p:ph type="ftr" sz="quarter" idx="4294967295"/>
          </p:nvPr>
        </p:nvSpPr>
        <p:spPr/>
        <p:txBody>
          <a:bodyPr/>
          <a:lstStyle/>
          <a:p>
            <a:pPr algn="ctr" defTabSz="685800">
              <a:defRPr/>
            </a:pPr>
            <a:r>
              <a:rPr lang="en-US" sz="750">
                <a:solidFill>
                  <a:prstClr val="white"/>
                </a:solidFill>
                <a:latin typeface="Arial" panose="020B0604020202020204" pitchFamily="34" charset="0"/>
                <a:cs typeface="Arial" panose="020B0604020202020204" pitchFamily="34" charset="0"/>
              </a:rPr>
              <a:t>UNCLASSIFIED</a:t>
            </a:r>
          </a:p>
        </p:txBody>
      </p:sp>
      <p:sp>
        <p:nvSpPr>
          <p:cNvPr id="5" name="TextBox 4"/>
          <p:cNvSpPr txBox="1"/>
          <p:nvPr/>
        </p:nvSpPr>
        <p:spPr>
          <a:xfrm>
            <a:off x="710891" y="2118904"/>
            <a:ext cx="1816253" cy="507831"/>
          </a:xfrm>
          <a:prstGeom prst="rect">
            <a:avLst/>
          </a:prstGeom>
          <a:noFill/>
        </p:spPr>
        <p:txBody>
          <a:bodyPr wrap="square" rtlCol="0">
            <a:spAutoFit/>
          </a:bodyPr>
          <a:lstStyle/>
          <a:p>
            <a:r>
              <a:rPr lang="en-US" sz="1350" dirty="0">
                <a:solidFill>
                  <a:schemeClr val="bg1"/>
                </a:solidFill>
              </a:rPr>
              <a:t> of what I am capable of doing” Black man</a:t>
            </a:r>
          </a:p>
        </p:txBody>
      </p:sp>
      <p:sp>
        <p:nvSpPr>
          <p:cNvPr id="6" name="TextBox 5"/>
          <p:cNvSpPr txBox="1"/>
          <p:nvPr/>
        </p:nvSpPr>
        <p:spPr>
          <a:xfrm>
            <a:off x="3402125" y="2322170"/>
            <a:ext cx="1828242" cy="715581"/>
          </a:xfrm>
          <a:prstGeom prst="rect">
            <a:avLst/>
          </a:prstGeom>
          <a:noFill/>
        </p:spPr>
        <p:txBody>
          <a:bodyPr wrap="square" rtlCol="0">
            <a:spAutoFit/>
          </a:bodyPr>
          <a:lstStyle/>
          <a:p>
            <a:r>
              <a:rPr lang="en-US" sz="1350" dirty="0">
                <a:solidFill>
                  <a:schemeClr val="bg1"/>
                </a:solidFill>
              </a:rPr>
              <a:t>“Hispanics are looked down upon as stupid” Hispanic woman</a:t>
            </a:r>
          </a:p>
        </p:txBody>
      </p:sp>
      <p:sp>
        <p:nvSpPr>
          <p:cNvPr id="15" name="TextBox 14"/>
          <p:cNvSpPr txBox="1"/>
          <p:nvPr/>
        </p:nvSpPr>
        <p:spPr>
          <a:xfrm>
            <a:off x="4366668" y="3415601"/>
            <a:ext cx="2199578" cy="1546577"/>
          </a:xfrm>
          <a:prstGeom prst="rect">
            <a:avLst/>
          </a:prstGeom>
          <a:noFill/>
        </p:spPr>
        <p:txBody>
          <a:bodyPr wrap="square" rtlCol="0">
            <a:spAutoFit/>
          </a:bodyPr>
          <a:lstStyle/>
          <a:p>
            <a:r>
              <a:rPr lang="en-US" sz="1350" dirty="0">
                <a:solidFill>
                  <a:schemeClr val="bg1"/>
                </a:solidFill>
              </a:rPr>
              <a:t>“The workplace is still geared to the promotion of whites over minorities regardless of the laws in place to promote equality in the workforce.” Hispanic        		man</a:t>
            </a:r>
          </a:p>
        </p:txBody>
      </p:sp>
      <p:sp>
        <p:nvSpPr>
          <p:cNvPr id="16" name="TextBox 15"/>
          <p:cNvSpPr txBox="1"/>
          <p:nvPr/>
        </p:nvSpPr>
        <p:spPr>
          <a:xfrm>
            <a:off x="6722563" y="2118904"/>
            <a:ext cx="2089274" cy="1546577"/>
          </a:xfrm>
          <a:prstGeom prst="rect">
            <a:avLst/>
          </a:prstGeom>
          <a:noFill/>
        </p:spPr>
        <p:txBody>
          <a:bodyPr wrap="square" rtlCol="0">
            <a:spAutoFit/>
          </a:bodyPr>
          <a:lstStyle/>
          <a:p>
            <a:r>
              <a:rPr lang="en-US" sz="1350" dirty="0">
                <a:solidFill>
                  <a:schemeClr val="bg1"/>
                </a:solidFill>
              </a:rPr>
              <a:t>“As a white male, nothing is a given now, you have to fight harder to overcome institutional and government reverse discrimination.” White       man</a:t>
            </a:r>
          </a:p>
        </p:txBody>
      </p:sp>
      <p:sp>
        <p:nvSpPr>
          <p:cNvPr id="7" name="TextBox 6"/>
          <p:cNvSpPr txBox="1"/>
          <p:nvPr/>
        </p:nvSpPr>
        <p:spPr>
          <a:xfrm>
            <a:off x="722624" y="1592025"/>
            <a:ext cx="7804460" cy="3647152"/>
          </a:xfrm>
          <a:prstGeom prst="rect">
            <a:avLst/>
          </a:prstGeom>
          <a:noFill/>
        </p:spPr>
        <p:txBody>
          <a:bodyPr wrap="square" rtlCol="0">
            <a:spAutoFit/>
          </a:bodyPr>
          <a:lstStyle/>
          <a:p>
            <a:r>
              <a:rPr lang="en-US" sz="2100" dirty="0"/>
              <a:t>Finding: Sites with higher racial and ethnic diversity among staff saw that diversity reflected in the patients they enrolled</a:t>
            </a:r>
          </a:p>
          <a:p>
            <a:endParaRPr lang="en-US" sz="2100" dirty="0"/>
          </a:p>
          <a:p>
            <a:pPr marL="342900" indent="-342900">
              <a:buFont typeface="Arial" panose="020B0604020202020204" pitchFamily="34" charset="0"/>
              <a:buChar char="•"/>
            </a:pPr>
            <a:r>
              <a:rPr lang="en-US" sz="2100" dirty="0"/>
              <a:t>Survey (electronic) sent to international investigative sites running clinical trials</a:t>
            </a:r>
          </a:p>
          <a:p>
            <a:pPr marL="342900" indent="-342900">
              <a:buFont typeface="Arial" panose="020B0604020202020204" pitchFamily="34" charset="0"/>
              <a:buChar char="•"/>
            </a:pPr>
            <a:r>
              <a:rPr lang="en-US" sz="2100" dirty="0"/>
              <a:t>Approximately 40% response rate (n=3187)</a:t>
            </a:r>
          </a:p>
          <a:p>
            <a:pPr marL="342900" indent="-342900">
              <a:buFont typeface="Arial" panose="020B0604020202020204" pitchFamily="34" charset="0"/>
              <a:buChar char="•"/>
            </a:pPr>
            <a:r>
              <a:rPr lang="en-US" sz="2100" dirty="0"/>
              <a:t>Sites with higher diversity also more likely to </a:t>
            </a:r>
          </a:p>
          <a:p>
            <a:pPr marL="800100" lvl="1" indent="-342900">
              <a:buFont typeface="Arial" panose="020B0604020202020204" pitchFamily="34" charset="0"/>
              <a:buChar char="•"/>
            </a:pPr>
            <a:r>
              <a:rPr lang="en-US" sz="2100" dirty="0"/>
              <a:t>Report they viewed diversity as a critical aspect of success</a:t>
            </a:r>
          </a:p>
          <a:p>
            <a:pPr marL="800100" lvl="1" indent="-342900">
              <a:buFont typeface="Arial" panose="020B0604020202020204" pitchFamily="34" charset="0"/>
              <a:buChar char="•"/>
            </a:pPr>
            <a:r>
              <a:rPr lang="en-US" sz="2100" dirty="0"/>
              <a:t>Incorporate mission statements, operating procedures, and training programs to reinforce diversity awareness and importance</a:t>
            </a:r>
          </a:p>
        </p:txBody>
      </p:sp>
      <p:sp>
        <p:nvSpPr>
          <p:cNvPr id="8" name="TextBox 7"/>
          <p:cNvSpPr txBox="1"/>
          <p:nvPr/>
        </p:nvSpPr>
        <p:spPr>
          <a:xfrm>
            <a:off x="620487" y="5693558"/>
            <a:ext cx="8066314" cy="646331"/>
          </a:xfrm>
          <a:prstGeom prst="rect">
            <a:avLst/>
          </a:prstGeom>
          <a:noFill/>
        </p:spPr>
        <p:txBody>
          <a:bodyPr wrap="square" rtlCol="0">
            <a:spAutoFit/>
          </a:bodyPr>
          <a:lstStyle/>
          <a:p>
            <a:r>
              <a:rPr lang="en-US" dirty="0"/>
              <a:t>https://now.tufts.edu/2021/12/03/increase-diversity-clinical-trials-first-increase-staff-diversity </a:t>
            </a:r>
          </a:p>
        </p:txBody>
      </p:sp>
    </p:spTree>
    <p:extLst>
      <p:ext uri="{BB962C8B-B14F-4D97-AF65-F5344CB8AC3E}">
        <p14:creationId xmlns:p14="http://schemas.microsoft.com/office/powerpoint/2010/main" val="1532748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D55C-F89D-4354-8CA7-3FA4B413DCDD}"/>
              </a:ext>
            </a:extLst>
          </p:cNvPr>
          <p:cNvSpPr>
            <a:spLocks noGrp="1"/>
          </p:cNvSpPr>
          <p:nvPr>
            <p:ph type="title"/>
          </p:nvPr>
        </p:nvSpPr>
        <p:spPr>
          <a:xfrm>
            <a:off x="457200" y="274637"/>
            <a:ext cx="8229600" cy="1409783"/>
          </a:xfrm>
        </p:spPr>
        <p:txBody>
          <a:bodyPr anchor="ctr">
            <a:normAutofit/>
          </a:bodyPr>
          <a:lstStyle/>
          <a:p>
            <a:r>
              <a:rPr lang="en-US" dirty="0"/>
              <a:t>Overview </a:t>
            </a:r>
          </a:p>
        </p:txBody>
      </p:sp>
      <p:graphicFrame>
        <p:nvGraphicFramePr>
          <p:cNvPr id="5" name="Content Placeholder 2">
            <a:extLst>
              <a:ext uri="{FF2B5EF4-FFF2-40B4-BE49-F238E27FC236}">
                <a16:creationId xmlns:a16="http://schemas.microsoft.com/office/drawing/2014/main" id="{32D023E5-B760-49C5-8696-1117601FAFB0}"/>
              </a:ext>
            </a:extLst>
          </p:cNvPr>
          <p:cNvGraphicFramePr>
            <a:graphicFrameLocks noGrp="1"/>
          </p:cNvGraphicFramePr>
          <p:nvPr>
            <p:ph idx="1"/>
            <p:extLst>
              <p:ext uri="{D42A27DB-BD31-4B8C-83A1-F6EECF244321}">
                <p14:modId xmlns:p14="http://schemas.microsoft.com/office/powerpoint/2010/main" val="429878672"/>
              </p:ext>
            </p:extLst>
          </p:nvPr>
        </p:nvGraphicFramePr>
        <p:xfrm>
          <a:off x="457200" y="1328738"/>
          <a:ext cx="8327336" cy="4847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2043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DEI at WRAIR - Current</a:t>
            </a:r>
          </a:p>
        </p:txBody>
      </p:sp>
      <p:sp>
        <p:nvSpPr>
          <p:cNvPr id="4" name="Footer Placeholder 3"/>
          <p:cNvSpPr>
            <a:spLocks noGrp="1"/>
          </p:cNvSpPr>
          <p:nvPr>
            <p:ph type="ftr" sz="quarter" idx="4294967295"/>
          </p:nvPr>
        </p:nvSpPr>
        <p:spPr/>
        <p:txBody>
          <a:bodyPr/>
          <a:lstStyle/>
          <a:p>
            <a:pPr algn="ctr" defTabSz="685800">
              <a:defRPr/>
            </a:pPr>
            <a:r>
              <a:rPr lang="en-US" sz="750">
                <a:solidFill>
                  <a:prstClr val="white"/>
                </a:solidFill>
                <a:latin typeface="Arial" panose="020B0604020202020204" pitchFamily="34" charset="0"/>
                <a:cs typeface="Arial" panose="020B0604020202020204" pitchFamily="34" charset="0"/>
              </a:rPr>
              <a:t>UNCLASSIFIED</a:t>
            </a:r>
          </a:p>
        </p:txBody>
      </p:sp>
      <p:sp>
        <p:nvSpPr>
          <p:cNvPr id="5" name="TextBox 4"/>
          <p:cNvSpPr txBox="1"/>
          <p:nvPr/>
        </p:nvSpPr>
        <p:spPr>
          <a:xfrm>
            <a:off x="710891" y="2118904"/>
            <a:ext cx="1816253" cy="507831"/>
          </a:xfrm>
          <a:prstGeom prst="rect">
            <a:avLst/>
          </a:prstGeom>
          <a:noFill/>
        </p:spPr>
        <p:txBody>
          <a:bodyPr wrap="square" rtlCol="0">
            <a:spAutoFit/>
          </a:bodyPr>
          <a:lstStyle/>
          <a:p>
            <a:r>
              <a:rPr lang="en-US" sz="1350" dirty="0">
                <a:solidFill>
                  <a:schemeClr val="bg1"/>
                </a:solidFill>
              </a:rPr>
              <a:t> of what I am capable of doing” Black man</a:t>
            </a:r>
          </a:p>
        </p:txBody>
      </p:sp>
      <p:sp>
        <p:nvSpPr>
          <p:cNvPr id="6" name="TextBox 5"/>
          <p:cNvSpPr txBox="1"/>
          <p:nvPr/>
        </p:nvSpPr>
        <p:spPr>
          <a:xfrm>
            <a:off x="3402125" y="2322170"/>
            <a:ext cx="1828242" cy="715581"/>
          </a:xfrm>
          <a:prstGeom prst="rect">
            <a:avLst/>
          </a:prstGeom>
          <a:noFill/>
        </p:spPr>
        <p:txBody>
          <a:bodyPr wrap="square" rtlCol="0">
            <a:spAutoFit/>
          </a:bodyPr>
          <a:lstStyle/>
          <a:p>
            <a:r>
              <a:rPr lang="en-US" sz="1350" dirty="0">
                <a:solidFill>
                  <a:schemeClr val="bg1"/>
                </a:solidFill>
              </a:rPr>
              <a:t>“Hispanics are looked down upon as stupid” Hispanic woman</a:t>
            </a:r>
          </a:p>
        </p:txBody>
      </p:sp>
      <p:sp>
        <p:nvSpPr>
          <p:cNvPr id="15" name="TextBox 14"/>
          <p:cNvSpPr txBox="1"/>
          <p:nvPr/>
        </p:nvSpPr>
        <p:spPr>
          <a:xfrm>
            <a:off x="4366668" y="3415601"/>
            <a:ext cx="2199578" cy="1546577"/>
          </a:xfrm>
          <a:prstGeom prst="rect">
            <a:avLst/>
          </a:prstGeom>
          <a:noFill/>
        </p:spPr>
        <p:txBody>
          <a:bodyPr wrap="square" rtlCol="0">
            <a:spAutoFit/>
          </a:bodyPr>
          <a:lstStyle/>
          <a:p>
            <a:r>
              <a:rPr lang="en-US" sz="1350" dirty="0">
                <a:solidFill>
                  <a:schemeClr val="bg1"/>
                </a:solidFill>
              </a:rPr>
              <a:t>“The workplace is still geared to the promotion of whites over minorities regardless of the laws in place to promote equality in the workforce.” Hispanic        		man</a:t>
            </a:r>
          </a:p>
        </p:txBody>
      </p:sp>
      <p:sp>
        <p:nvSpPr>
          <p:cNvPr id="16" name="TextBox 15"/>
          <p:cNvSpPr txBox="1"/>
          <p:nvPr/>
        </p:nvSpPr>
        <p:spPr>
          <a:xfrm>
            <a:off x="6722563" y="2118904"/>
            <a:ext cx="2089274" cy="1546577"/>
          </a:xfrm>
          <a:prstGeom prst="rect">
            <a:avLst/>
          </a:prstGeom>
          <a:noFill/>
        </p:spPr>
        <p:txBody>
          <a:bodyPr wrap="square" rtlCol="0">
            <a:spAutoFit/>
          </a:bodyPr>
          <a:lstStyle/>
          <a:p>
            <a:r>
              <a:rPr lang="en-US" sz="1350" dirty="0">
                <a:solidFill>
                  <a:schemeClr val="bg1"/>
                </a:solidFill>
              </a:rPr>
              <a:t>“As a white male, nothing is a given now, you have to fight harder to overcome institutional and government reverse discrimination.” White       man</a:t>
            </a:r>
          </a:p>
        </p:txBody>
      </p:sp>
      <p:sp>
        <p:nvSpPr>
          <p:cNvPr id="7" name="TextBox 6"/>
          <p:cNvSpPr txBox="1"/>
          <p:nvPr/>
        </p:nvSpPr>
        <p:spPr>
          <a:xfrm>
            <a:off x="722624" y="1592025"/>
            <a:ext cx="7804460" cy="3647152"/>
          </a:xfrm>
          <a:prstGeom prst="rect">
            <a:avLst/>
          </a:prstGeom>
          <a:noFill/>
        </p:spPr>
        <p:txBody>
          <a:bodyPr wrap="square" rtlCol="0">
            <a:spAutoFit/>
          </a:bodyPr>
          <a:lstStyle/>
          <a:p>
            <a:r>
              <a:rPr lang="en-US" sz="2100" b="1" dirty="0"/>
              <a:t>Science Education and Fellowship Programs</a:t>
            </a:r>
          </a:p>
          <a:p>
            <a:r>
              <a:rPr lang="en-US" sz="2100" dirty="0"/>
              <a:t>Pre-college</a:t>
            </a:r>
          </a:p>
          <a:p>
            <a:pPr marL="428625" indent="-428625">
              <a:buFont typeface="Arial" panose="020B0604020202020204" pitchFamily="34" charset="0"/>
              <a:buChar char="•"/>
            </a:pPr>
            <a:r>
              <a:rPr lang="en-US" sz="2100" dirty="0"/>
              <a:t>Gains in the Education of Mathematics and Science (GEMS)</a:t>
            </a:r>
          </a:p>
          <a:p>
            <a:pPr marL="428625" indent="-428625">
              <a:buFont typeface="Arial" panose="020B0604020202020204" pitchFamily="34" charset="0"/>
              <a:buChar char="•"/>
            </a:pPr>
            <a:r>
              <a:rPr lang="en-US" sz="2100" dirty="0"/>
              <a:t>High School Apprenticeship Program (HSAP)</a:t>
            </a:r>
          </a:p>
          <a:p>
            <a:endParaRPr lang="en-US" sz="2100" dirty="0"/>
          </a:p>
          <a:p>
            <a:r>
              <a:rPr lang="en-US" sz="2100" dirty="0"/>
              <a:t>College</a:t>
            </a:r>
          </a:p>
          <a:p>
            <a:pPr marL="428625" indent="-428625">
              <a:buFont typeface="Arial" panose="020B0604020202020204" pitchFamily="34" charset="0"/>
              <a:buChar char="•"/>
            </a:pPr>
            <a:r>
              <a:rPr lang="en-US" sz="2100" dirty="0"/>
              <a:t>Near-Peer Mentor (NPM)</a:t>
            </a:r>
          </a:p>
          <a:p>
            <a:pPr marL="428625" indent="-428625">
              <a:buFont typeface="Arial" panose="020B0604020202020204" pitchFamily="34" charset="0"/>
              <a:buChar char="•"/>
            </a:pPr>
            <a:r>
              <a:rPr lang="en-US" sz="2100" dirty="0"/>
              <a:t>Undergraduate Apprenticeship Program (URAP)</a:t>
            </a:r>
          </a:p>
          <a:p>
            <a:endParaRPr lang="en-US" sz="2100" dirty="0"/>
          </a:p>
          <a:p>
            <a:r>
              <a:rPr lang="en-US" sz="2100" dirty="0"/>
              <a:t>Post-Bac and Graduate</a:t>
            </a:r>
          </a:p>
          <a:p>
            <a:pPr marL="428625" indent="-428625">
              <a:buFont typeface="Arial" panose="020B0604020202020204" pitchFamily="34" charset="0"/>
              <a:buChar char="•"/>
            </a:pPr>
            <a:r>
              <a:rPr lang="en-US" sz="2100" dirty="0"/>
              <a:t>ORISE and NRC Fellowships</a:t>
            </a:r>
          </a:p>
        </p:txBody>
      </p:sp>
      <p:pic>
        <p:nvPicPr>
          <p:cNvPr id="3" name="Picture 2"/>
          <p:cNvPicPr>
            <a:picLocks noChangeAspect="1"/>
          </p:cNvPicPr>
          <p:nvPr/>
        </p:nvPicPr>
        <p:blipFill>
          <a:blip r:embed="rId3"/>
          <a:stretch>
            <a:fillRect/>
          </a:stretch>
        </p:blipFill>
        <p:spPr>
          <a:xfrm>
            <a:off x="5312039" y="4413814"/>
            <a:ext cx="3293204" cy="1852427"/>
          </a:xfrm>
          <a:prstGeom prst="rect">
            <a:avLst/>
          </a:prstGeom>
        </p:spPr>
      </p:pic>
    </p:spTree>
    <p:extLst>
      <p:ext uri="{BB962C8B-B14F-4D97-AF65-F5344CB8AC3E}">
        <p14:creationId xmlns:p14="http://schemas.microsoft.com/office/powerpoint/2010/main" val="3167181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DEI at WRAIR – Future Events</a:t>
            </a:r>
          </a:p>
        </p:txBody>
      </p:sp>
      <p:sp>
        <p:nvSpPr>
          <p:cNvPr id="4" name="Footer Placeholder 3"/>
          <p:cNvSpPr>
            <a:spLocks noGrp="1"/>
          </p:cNvSpPr>
          <p:nvPr>
            <p:ph type="ftr" sz="quarter" idx="4294967295"/>
          </p:nvPr>
        </p:nvSpPr>
        <p:spPr/>
        <p:txBody>
          <a:bodyPr/>
          <a:lstStyle/>
          <a:p>
            <a:pPr algn="ctr" defTabSz="685800">
              <a:defRPr/>
            </a:pPr>
            <a:r>
              <a:rPr lang="en-US" sz="750">
                <a:solidFill>
                  <a:prstClr val="white"/>
                </a:solidFill>
                <a:latin typeface="Arial" panose="020B0604020202020204" pitchFamily="34" charset="0"/>
                <a:cs typeface="Arial" panose="020B0604020202020204" pitchFamily="34" charset="0"/>
              </a:rPr>
              <a:t>UNCLASSIFIED</a:t>
            </a:r>
          </a:p>
        </p:txBody>
      </p:sp>
      <p:sp>
        <p:nvSpPr>
          <p:cNvPr id="5" name="TextBox 4"/>
          <p:cNvSpPr txBox="1"/>
          <p:nvPr/>
        </p:nvSpPr>
        <p:spPr>
          <a:xfrm>
            <a:off x="710891" y="2118904"/>
            <a:ext cx="1816253" cy="507831"/>
          </a:xfrm>
          <a:prstGeom prst="rect">
            <a:avLst/>
          </a:prstGeom>
          <a:noFill/>
        </p:spPr>
        <p:txBody>
          <a:bodyPr wrap="square" rtlCol="0">
            <a:spAutoFit/>
          </a:bodyPr>
          <a:lstStyle/>
          <a:p>
            <a:r>
              <a:rPr lang="en-US" sz="1350" dirty="0">
                <a:solidFill>
                  <a:schemeClr val="bg1"/>
                </a:solidFill>
              </a:rPr>
              <a:t> of what I am capable of doing” Black man</a:t>
            </a:r>
          </a:p>
        </p:txBody>
      </p:sp>
      <p:sp>
        <p:nvSpPr>
          <p:cNvPr id="6" name="TextBox 5"/>
          <p:cNvSpPr txBox="1"/>
          <p:nvPr/>
        </p:nvSpPr>
        <p:spPr>
          <a:xfrm>
            <a:off x="3402125" y="2322170"/>
            <a:ext cx="1828242" cy="715581"/>
          </a:xfrm>
          <a:prstGeom prst="rect">
            <a:avLst/>
          </a:prstGeom>
          <a:noFill/>
        </p:spPr>
        <p:txBody>
          <a:bodyPr wrap="square" rtlCol="0">
            <a:spAutoFit/>
          </a:bodyPr>
          <a:lstStyle/>
          <a:p>
            <a:r>
              <a:rPr lang="en-US" sz="1350" dirty="0">
                <a:solidFill>
                  <a:schemeClr val="bg1"/>
                </a:solidFill>
              </a:rPr>
              <a:t>“Hispanics are looked down upon as stupid” Hispanic woman</a:t>
            </a:r>
          </a:p>
        </p:txBody>
      </p:sp>
      <p:sp>
        <p:nvSpPr>
          <p:cNvPr id="15" name="TextBox 14"/>
          <p:cNvSpPr txBox="1"/>
          <p:nvPr/>
        </p:nvSpPr>
        <p:spPr>
          <a:xfrm>
            <a:off x="4366668" y="3415601"/>
            <a:ext cx="2199578" cy="1546577"/>
          </a:xfrm>
          <a:prstGeom prst="rect">
            <a:avLst/>
          </a:prstGeom>
          <a:noFill/>
        </p:spPr>
        <p:txBody>
          <a:bodyPr wrap="square" rtlCol="0">
            <a:spAutoFit/>
          </a:bodyPr>
          <a:lstStyle/>
          <a:p>
            <a:r>
              <a:rPr lang="en-US" sz="1350" dirty="0">
                <a:solidFill>
                  <a:schemeClr val="bg1"/>
                </a:solidFill>
              </a:rPr>
              <a:t>“The workplace is still geared to the promotion of whites over minorities regardless of the laws in place to promote equality in the workforce.” Hispanic        		man</a:t>
            </a:r>
          </a:p>
        </p:txBody>
      </p:sp>
      <p:sp>
        <p:nvSpPr>
          <p:cNvPr id="16" name="TextBox 15"/>
          <p:cNvSpPr txBox="1"/>
          <p:nvPr/>
        </p:nvSpPr>
        <p:spPr>
          <a:xfrm>
            <a:off x="6722563" y="2118904"/>
            <a:ext cx="2089274" cy="1546577"/>
          </a:xfrm>
          <a:prstGeom prst="rect">
            <a:avLst/>
          </a:prstGeom>
          <a:noFill/>
        </p:spPr>
        <p:txBody>
          <a:bodyPr wrap="square" rtlCol="0">
            <a:spAutoFit/>
          </a:bodyPr>
          <a:lstStyle/>
          <a:p>
            <a:r>
              <a:rPr lang="en-US" sz="1350" dirty="0">
                <a:solidFill>
                  <a:schemeClr val="bg1"/>
                </a:solidFill>
              </a:rPr>
              <a:t>“As a white male, nothing is a given now, you have to fight harder to overcome institutional and government reverse discrimination.” White       man</a:t>
            </a:r>
          </a:p>
        </p:txBody>
      </p:sp>
      <p:sp>
        <p:nvSpPr>
          <p:cNvPr id="7" name="TextBox 6"/>
          <p:cNvSpPr txBox="1"/>
          <p:nvPr/>
        </p:nvSpPr>
        <p:spPr>
          <a:xfrm>
            <a:off x="798587" y="2053452"/>
            <a:ext cx="7167446" cy="3970318"/>
          </a:xfrm>
          <a:prstGeom prst="rect">
            <a:avLst/>
          </a:prstGeom>
          <a:noFill/>
        </p:spPr>
        <p:txBody>
          <a:bodyPr wrap="square" rtlCol="0">
            <a:spAutoFit/>
          </a:bodyPr>
          <a:lstStyle/>
          <a:p>
            <a:r>
              <a:rPr lang="en-US" sz="2700" dirty="0"/>
              <a:t>Present an all-MRDC DEI webinar </a:t>
            </a:r>
            <a:r>
              <a:rPr lang="en-US" i="1" dirty="0"/>
              <a:t>(target September 2022)</a:t>
            </a:r>
          </a:p>
          <a:p>
            <a:endParaRPr lang="en-US" i="1" dirty="0"/>
          </a:p>
          <a:p>
            <a:pPr marL="257175" indent="-257175">
              <a:buFont typeface="Arial" panose="020B0604020202020204" pitchFamily="34" charset="0"/>
              <a:buChar char="•"/>
            </a:pPr>
            <a:r>
              <a:rPr lang="en-US" b="1" i="1" dirty="0"/>
              <a:t>DRAFT</a:t>
            </a:r>
            <a:r>
              <a:rPr lang="en-US" i="1" dirty="0"/>
              <a:t> learning objectives</a:t>
            </a:r>
          </a:p>
          <a:p>
            <a:pPr marL="600075" lvl="1" indent="-257175">
              <a:buFont typeface="Arial" panose="020B0604020202020204" pitchFamily="34" charset="0"/>
              <a:buChar char="•"/>
            </a:pPr>
            <a:r>
              <a:rPr lang="en-US" dirty="0"/>
              <a:t>To provide an understanding of how lack of diversity, equity and inclusion harms the scientific enterprise</a:t>
            </a:r>
          </a:p>
          <a:p>
            <a:pPr marL="342900" lvl="1"/>
            <a:endParaRPr lang="en-US" dirty="0"/>
          </a:p>
          <a:p>
            <a:pPr marL="600075" lvl="1" indent="-257175">
              <a:buFont typeface="Arial" panose="020B0604020202020204" pitchFamily="34" charset="0"/>
              <a:buChar char="•"/>
            </a:pPr>
            <a:r>
              <a:rPr lang="en-US" dirty="0"/>
              <a:t>To share programs, initiatives, activities, etc. that can be implemented to improve the DEI, particularly within a scientific employer organization; what ACTION items can be undertaken</a:t>
            </a:r>
            <a:endParaRPr lang="en-US" sz="2700" dirty="0"/>
          </a:p>
          <a:p>
            <a:endParaRPr lang="en-US" sz="2700" dirty="0"/>
          </a:p>
          <a:p>
            <a:endParaRPr lang="en-US" sz="2700" dirty="0"/>
          </a:p>
          <a:p>
            <a:endParaRPr lang="en-US" sz="2700" dirty="0"/>
          </a:p>
        </p:txBody>
      </p:sp>
      <p:pic>
        <p:nvPicPr>
          <p:cNvPr id="4098" name="Picture 2" descr="96,548 Work Progress Photos - Free &amp; Royalty-Free Stock Photos from  Dreams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6402">
            <a:off x="6819627" y="4909945"/>
            <a:ext cx="1654005" cy="994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90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DEI - NIH</a:t>
            </a:r>
          </a:p>
        </p:txBody>
      </p:sp>
      <p:sp>
        <p:nvSpPr>
          <p:cNvPr id="4" name="Footer Placeholder 3"/>
          <p:cNvSpPr>
            <a:spLocks noGrp="1"/>
          </p:cNvSpPr>
          <p:nvPr>
            <p:ph type="ftr" sz="quarter" idx="4294967295"/>
          </p:nvPr>
        </p:nvSpPr>
        <p:spPr/>
        <p:txBody>
          <a:bodyPr/>
          <a:lstStyle/>
          <a:p>
            <a:pPr algn="ctr" defTabSz="685800">
              <a:defRPr/>
            </a:pPr>
            <a:r>
              <a:rPr lang="en-US" sz="750">
                <a:solidFill>
                  <a:prstClr val="white"/>
                </a:solidFill>
                <a:latin typeface="Arial" panose="020B0604020202020204" pitchFamily="34" charset="0"/>
                <a:cs typeface="Arial" panose="020B0604020202020204" pitchFamily="34" charset="0"/>
              </a:rPr>
              <a:t>UNCLASSIFIED</a:t>
            </a:r>
          </a:p>
        </p:txBody>
      </p:sp>
      <p:pic>
        <p:nvPicPr>
          <p:cNvPr id="7" name="Picture 6"/>
          <p:cNvPicPr/>
          <p:nvPr/>
        </p:nvPicPr>
        <p:blipFill rotWithShape="1">
          <a:blip r:embed="rId3"/>
          <a:srcRect l="1965" t="22120" r="35367" b="6555"/>
          <a:stretch/>
        </p:blipFill>
        <p:spPr bwMode="auto">
          <a:xfrm>
            <a:off x="1243013" y="1385888"/>
            <a:ext cx="6543675" cy="3740491"/>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1739767" y="5301100"/>
            <a:ext cx="5415413" cy="276999"/>
          </a:xfrm>
          <a:prstGeom prst="rect">
            <a:avLst/>
          </a:prstGeom>
        </p:spPr>
        <p:txBody>
          <a:bodyPr wrap="square">
            <a:spAutoFit/>
          </a:bodyPr>
          <a:lstStyle/>
          <a:p>
            <a:r>
              <a:rPr lang="en-US" sz="1200" i="1" dirty="0"/>
              <a:t>https://diversity.nih.gov/science-diversity/swd-seminar-series</a:t>
            </a:r>
          </a:p>
        </p:txBody>
      </p:sp>
    </p:spTree>
    <p:extLst>
      <p:ext uri="{BB962C8B-B14F-4D97-AF65-F5344CB8AC3E}">
        <p14:creationId xmlns:p14="http://schemas.microsoft.com/office/powerpoint/2010/main" val="3150925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r>
              <a:rPr lang="en-US" dirty="0"/>
              <a:t>Special thanks to WRAIR’s Science Education Team and Dr. Sandhya </a:t>
            </a:r>
            <a:r>
              <a:rPr lang="en-US" dirty="0" err="1"/>
              <a:t>Vasan</a:t>
            </a:r>
            <a:r>
              <a:rPr lang="en-US" dirty="0"/>
              <a:t> for use of their slides </a:t>
            </a:r>
          </a:p>
        </p:txBody>
      </p:sp>
    </p:spTree>
    <p:extLst>
      <p:ext uri="{BB962C8B-B14F-4D97-AF65-F5344CB8AC3E}">
        <p14:creationId xmlns:p14="http://schemas.microsoft.com/office/powerpoint/2010/main" val="882397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067" y="187552"/>
            <a:ext cx="8229600" cy="659530"/>
          </a:xfrm>
        </p:spPr>
        <p:txBody>
          <a:bodyPr/>
          <a:lstStyle/>
          <a:p>
            <a:r>
              <a:rPr lang="en-US" dirty="0"/>
              <a:t>References</a:t>
            </a:r>
          </a:p>
        </p:txBody>
      </p:sp>
      <p:sp>
        <p:nvSpPr>
          <p:cNvPr id="3" name="Content Placeholder 2"/>
          <p:cNvSpPr>
            <a:spLocks noGrp="1"/>
          </p:cNvSpPr>
          <p:nvPr>
            <p:ph idx="1"/>
          </p:nvPr>
        </p:nvSpPr>
        <p:spPr>
          <a:xfrm>
            <a:off x="457199" y="934168"/>
            <a:ext cx="8327337" cy="5384586"/>
          </a:xfrm>
        </p:spPr>
        <p:txBody>
          <a:bodyPr>
            <a:normAutofit fontScale="47500" lnSpcReduction="20000"/>
          </a:bodyPr>
          <a:lstStyle/>
          <a:p>
            <a:r>
              <a:rPr lang="en-US" sz="4200" dirty="0"/>
              <a:t>Boden-</a:t>
            </a:r>
            <a:r>
              <a:rPr lang="en-US" sz="4200" dirty="0" err="1"/>
              <a:t>Albala</a:t>
            </a:r>
            <a:r>
              <a:rPr lang="en-US" sz="4200" dirty="0"/>
              <a:t>, B. (2022). Confronting legacies of underrepresentation in clinical trials: The case for greater diversity in research. </a:t>
            </a:r>
            <a:r>
              <a:rPr lang="en-US" sz="4200" i="1" dirty="0"/>
              <a:t>Neuron</a:t>
            </a:r>
            <a:r>
              <a:rPr lang="en-US" sz="4200" dirty="0"/>
              <a:t>, </a:t>
            </a:r>
            <a:r>
              <a:rPr lang="en-US" sz="4200" i="1" dirty="0"/>
              <a:t>110</a:t>
            </a:r>
            <a:r>
              <a:rPr lang="en-US" sz="4200" dirty="0"/>
              <a:t>(5), 746-748. </a:t>
            </a:r>
            <a:r>
              <a:rPr lang="en-US" sz="4200" u="sng" dirty="0">
                <a:hlinkClick r:id="rId3"/>
              </a:rPr>
              <a:t>https://doi.org/10.1016/j.neuron.2021.12.008</a:t>
            </a:r>
            <a:endParaRPr lang="en-US" sz="4200" u="sng" dirty="0"/>
          </a:p>
          <a:p>
            <a:r>
              <a:rPr lang="en-US" sz="4200" dirty="0"/>
              <a:t>https://www.fda.gov/news-events/press-announcements/fda-takes-important-steps-increase-racial-and-ethnic-diversity-clinical-trials</a:t>
            </a:r>
          </a:p>
          <a:p>
            <a:r>
              <a:rPr lang="en-US" sz="4200" dirty="0" err="1"/>
              <a:t>Ginther</a:t>
            </a:r>
            <a:r>
              <a:rPr lang="en-US" sz="4200" dirty="0"/>
              <a:t>, D. K., Schaffer, W. T., Schnell, J., </a:t>
            </a:r>
            <a:r>
              <a:rPr lang="en-US" sz="4200" dirty="0" err="1"/>
              <a:t>Masimore</a:t>
            </a:r>
            <a:r>
              <a:rPr lang="en-US" sz="4200" dirty="0"/>
              <a:t>, B., Liu, F., </a:t>
            </a:r>
            <a:r>
              <a:rPr lang="en-US" sz="4200" dirty="0" err="1"/>
              <a:t>Haak</a:t>
            </a:r>
            <a:r>
              <a:rPr lang="en-US" sz="4200" dirty="0"/>
              <a:t>, L. L., &amp; Kington, R. (2011). Race, ethnicity, and NIH research awards. </a:t>
            </a:r>
            <a:r>
              <a:rPr lang="en-US" sz="4200" i="1" dirty="0"/>
              <a:t>Science</a:t>
            </a:r>
            <a:r>
              <a:rPr lang="en-US" sz="4200" dirty="0"/>
              <a:t>, </a:t>
            </a:r>
            <a:r>
              <a:rPr lang="en-US" sz="4200" i="1" dirty="0"/>
              <a:t>333</a:t>
            </a:r>
            <a:r>
              <a:rPr lang="en-US" sz="4200" dirty="0"/>
              <a:t>(6045), 1015-1019. </a:t>
            </a:r>
            <a:r>
              <a:rPr lang="en-US" sz="4200" u="sng" dirty="0">
                <a:hlinkClick r:id="rId4"/>
              </a:rPr>
              <a:t>https://doi.org/10.1126/science.1196783</a:t>
            </a:r>
            <a:endParaRPr lang="en-US" sz="4200" dirty="0"/>
          </a:p>
          <a:p>
            <a:r>
              <a:rPr lang="en-US" sz="4200" dirty="0"/>
              <a:t>Gray II, D. M., Nolan, T. S., Gregory, J., &amp; Joseph, J. J. (2021). Diversity in clinical trials: an opportunity and imperative for community engagement. </a:t>
            </a:r>
            <a:r>
              <a:rPr lang="en-US" sz="4200" i="1" dirty="0"/>
              <a:t>The Lancet: Gastroenterology &amp; </a:t>
            </a:r>
            <a:r>
              <a:rPr lang="en-US" sz="4200" i="1" dirty="0" err="1"/>
              <a:t>Hepatology</a:t>
            </a:r>
            <a:r>
              <a:rPr lang="en-US" sz="4200" dirty="0"/>
              <a:t>, </a:t>
            </a:r>
            <a:r>
              <a:rPr lang="en-US" sz="4200" i="1" dirty="0"/>
              <a:t>6</a:t>
            </a:r>
            <a:r>
              <a:rPr lang="en-US" sz="4200" dirty="0"/>
              <a:t>(8), 605-607. </a:t>
            </a:r>
            <a:r>
              <a:rPr lang="en-US" sz="4200" u="sng" dirty="0">
                <a:hlinkClick r:id="rId5"/>
              </a:rPr>
              <a:t>https://doi.org/10.1016/S2468-1253(21)00228-4</a:t>
            </a:r>
            <a:endParaRPr lang="en-US" sz="4200" u="sng" dirty="0"/>
          </a:p>
          <a:p>
            <a:r>
              <a:rPr lang="en-US" sz="4200" dirty="0"/>
              <a:t>Heinz, K. (2021, October 21). </a:t>
            </a:r>
            <a:r>
              <a:rPr lang="en-US" sz="4200" i="1" dirty="0"/>
              <a:t>What does DEI mean in the workplace?</a:t>
            </a:r>
            <a:r>
              <a:rPr lang="en-US" sz="4200" dirty="0"/>
              <a:t> Built In. </a:t>
            </a:r>
            <a:r>
              <a:rPr lang="en-US" sz="4200" u="sng" dirty="0">
                <a:hlinkClick r:id="rId6"/>
              </a:rPr>
              <a:t>https://builtin.com/diversity-inclusion/what-does-dei-mean-in-the-workplace</a:t>
            </a:r>
            <a:endParaRPr lang="en-US" sz="4200" dirty="0"/>
          </a:p>
          <a:p>
            <a:r>
              <a:rPr lang="en-US" sz="4200" dirty="0"/>
              <a:t>Hunt, V., Layton, D., &amp; Prince, S. (2015, January 1). </a:t>
            </a:r>
            <a:r>
              <a:rPr lang="en-US" sz="4200" i="1" dirty="0"/>
              <a:t>Why diversity matters</a:t>
            </a:r>
            <a:r>
              <a:rPr lang="en-US" sz="4200" dirty="0"/>
              <a:t>. McKinsey &amp; Company. </a:t>
            </a:r>
            <a:r>
              <a:rPr lang="en-US" sz="4200" u="sng" dirty="0">
                <a:hlinkClick r:id="rId7"/>
              </a:rPr>
              <a:t>https://www.mckinsey.com/business-functions/people-and-organizational-performance/our-insights/why-diversity-matters</a:t>
            </a:r>
            <a:endParaRPr lang="en-US" sz="4200" dirty="0"/>
          </a:p>
          <a:p>
            <a:endParaRPr lang="en-US" dirty="0"/>
          </a:p>
        </p:txBody>
      </p:sp>
    </p:spTree>
    <p:extLst>
      <p:ext uri="{BB962C8B-B14F-4D97-AF65-F5344CB8AC3E}">
        <p14:creationId xmlns:p14="http://schemas.microsoft.com/office/powerpoint/2010/main" val="32584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70000" lnSpcReduction="20000"/>
          </a:bodyPr>
          <a:lstStyle/>
          <a:p>
            <a:r>
              <a:rPr lang="en-US" i="1" dirty="0"/>
              <a:t>Racial diversity and discrimination in the U.S. STEM workforce</a:t>
            </a:r>
            <a:r>
              <a:rPr lang="en-US" dirty="0"/>
              <a:t>. (2019, December 31). Pew Research Center’s Social &amp; Demographic Trends Project. </a:t>
            </a:r>
            <a:r>
              <a:rPr lang="en-US" u="sng" dirty="0">
                <a:hlinkClick r:id="rId2"/>
              </a:rPr>
              <a:t>https://www.pewresearch.org/social-trends/2018/01/09/blacks-in-stem-jobs-are-especially-concerned-about-diversity-and-discrimination-in-the-workplace/</a:t>
            </a:r>
            <a:endParaRPr lang="en-US" dirty="0"/>
          </a:p>
          <a:p>
            <a:r>
              <a:rPr lang="en-US" dirty="0"/>
              <a:t>Redmond, K. (2014). </a:t>
            </a:r>
            <a:r>
              <a:rPr lang="en-US" i="1" dirty="0"/>
              <a:t>Why is diversity important for science?</a:t>
            </a:r>
            <a:r>
              <a:rPr lang="en-US" dirty="0"/>
              <a:t> Society of Physics Students. </a:t>
            </a:r>
            <a:r>
              <a:rPr lang="en-US" u="sng" dirty="0">
                <a:hlinkClick r:id="rId3"/>
              </a:rPr>
              <a:t>https://www.spsnational.org/the-sps-observer/fall/2014/why-diversity-important-science</a:t>
            </a:r>
            <a:endParaRPr lang="en-US" dirty="0"/>
          </a:p>
          <a:p>
            <a:r>
              <a:rPr lang="en-US" i="1" dirty="0"/>
              <a:t>STEM jobs see uneven progress in increasing gender, racial and ethnic diversity</a:t>
            </a:r>
            <a:r>
              <a:rPr lang="en-US" dirty="0"/>
              <a:t>. (2021, April 1). Pew Research Center Science &amp; Society. </a:t>
            </a:r>
            <a:r>
              <a:rPr lang="en-US" u="sng" dirty="0">
                <a:hlinkClick r:id="rId4"/>
              </a:rPr>
              <a:t>https://www.pewresearch.org/science/2021/04/01/stem-jobs-see-uneven-progress-in-increasing-gender-racial-and-ethnic-diversity/</a:t>
            </a:r>
            <a:endParaRPr lang="en-US" dirty="0"/>
          </a:p>
          <a:p>
            <a:r>
              <a:rPr lang="en-US" dirty="0"/>
              <a:t>Swartz, T. H., Palermo, A. S., </a:t>
            </a:r>
            <a:r>
              <a:rPr lang="en-US" dirty="0" err="1"/>
              <a:t>Masur</a:t>
            </a:r>
            <a:r>
              <a:rPr lang="en-US" dirty="0"/>
              <a:t>, S. K., &amp; Aberg, J. A. (2019). The science and value of diversity: Closing the gaps in our understanding of inclusion and diversity. </a:t>
            </a:r>
            <a:r>
              <a:rPr lang="en-US" i="1" dirty="0"/>
              <a:t>The Journal of Infectious Diseases</a:t>
            </a:r>
            <a:r>
              <a:rPr lang="en-US" dirty="0"/>
              <a:t>, </a:t>
            </a:r>
            <a:r>
              <a:rPr lang="en-US" i="1" dirty="0"/>
              <a:t>220</a:t>
            </a:r>
            <a:r>
              <a:rPr lang="en-US" dirty="0"/>
              <a:t>(Supplement_2), S33-S41. </a:t>
            </a:r>
            <a:r>
              <a:rPr lang="en-US" u="sng" dirty="0">
                <a:hlinkClick r:id="rId5"/>
              </a:rPr>
              <a:t>https://doi.org/10.1093/infdis/jiz174</a:t>
            </a:r>
            <a:endParaRPr lang="en-US" u="sng" dirty="0"/>
          </a:p>
          <a:p>
            <a:r>
              <a:rPr lang="en-US" dirty="0"/>
              <a:t>Walter Reed Army Institute of Research. (</a:t>
            </a:r>
            <a:r>
              <a:rPr lang="en-US" dirty="0" err="1"/>
              <a:t>n.d.</a:t>
            </a:r>
            <a:r>
              <a:rPr lang="en-US" dirty="0"/>
              <a:t>). </a:t>
            </a:r>
            <a:r>
              <a:rPr lang="en-US" i="1" dirty="0"/>
              <a:t>Science Education and Fellowship Programs</a:t>
            </a:r>
            <a:r>
              <a:rPr lang="en-US" dirty="0"/>
              <a:t>. </a:t>
            </a:r>
            <a:r>
              <a:rPr lang="en-US" u="sng" dirty="0">
                <a:hlinkClick r:id="rId6"/>
              </a:rPr>
              <a:t>https://www.wrair.army.mil/science-education-and-fellowship-programs</a:t>
            </a:r>
            <a:endParaRPr lang="en-US" dirty="0"/>
          </a:p>
          <a:p>
            <a:endParaRPr lang="en-US" dirty="0"/>
          </a:p>
          <a:p>
            <a:endParaRPr lang="en-US" dirty="0"/>
          </a:p>
        </p:txBody>
      </p:sp>
    </p:spTree>
    <p:extLst>
      <p:ext uri="{BB962C8B-B14F-4D97-AF65-F5344CB8AC3E}">
        <p14:creationId xmlns:p14="http://schemas.microsoft.com/office/powerpoint/2010/main" val="63357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Equity and Inclusion</a:t>
            </a:r>
          </a:p>
        </p:txBody>
      </p:sp>
      <p:sp>
        <p:nvSpPr>
          <p:cNvPr id="3" name="Content Placeholder 2"/>
          <p:cNvSpPr>
            <a:spLocks noGrp="1"/>
          </p:cNvSpPr>
          <p:nvPr>
            <p:ph idx="1"/>
          </p:nvPr>
        </p:nvSpPr>
        <p:spPr>
          <a:xfrm>
            <a:off x="403058" y="1505448"/>
            <a:ext cx="5711992" cy="3897657"/>
          </a:xfrm>
        </p:spPr>
        <p:txBody>
          <a:bodyPr>
            <a:normAutofit fontScale="77500" lnSpcReduction="20000"/>
          </a:bodyPr>
          <a:lstStyle/>
          <a:p>
            <a:r>
              <a:rPr lang="en-US" sz="3100" b="1" dirty="0"/>
              <a:t>Diversity</a:t>
            </a:r>
            <a:r>
              <a:rPr lang="en-US" sz="3100" dirty="0"/>
              <a:t>: The </a:t>
            </a:r>
            <a:r>
              <a:rPr lang="en-US" sz="3100" dirty="0">
                <a:solidFill>
                  <a:srgbClr val="C00000"/>
                </a:solidFill>
              </a:rPr>
              <a:t>presence of differences </a:t>
            </a:r>
            <a:r>
              <a:rPr lang="en-US" sz="3100" dirty="0"/>
              <a:t>within a given setting.</a:t>
            </a:r>
          </a:p>
          <a:p>
            <a:pPr marL="0" indent="0">
              <a:buNone/>
            </a:pPr>
            <a:endParaRPr lang="en-US" sz="3100" dirty="0"/>
          </a:p>
          <a:p>
            <a:r>
              <a:rPr lang="en-US" sz="3100" b="1" dirty="0"/>
              <a:t>Equity</a:t>
            </a:r>
            <a:r>
              <a:rPr lang="en-US" sz="3100" dirty="0"/>
              <a:t>: Ensuring that </a:t>
            </a:r>
            <a:r>
              <a:rPr lang="en-US" sz="3100" dirty="0">
                <a:solidFill>
                  <a:srgbClr val="C00000"/>
                </a:solidFill>
              </a:rPr>
              <a:t>processes and programs are impartial, fair and provide equal possible outcomes</a:t>
            </a:r>
            <a:r>
              <a:rPr lang="en-US" sz="3100" dirty="0"/>
              <a:t> for everyone.</a:t>
            </a:r>
          </a:p>
          <a:p>
            <a:pPr marL="0" indent="0">
              <a:buNone/>
            </a:pPr>
            <a:endParaRPr lang="en-US" sz="3100" dirty="0"/>
          </a:p>
          <a:p>
            <a:r>
              <a:rPr lang="en-US" sz="3100" b="1" dirty="0"/>
              <a:t>Inclusion</a:t>
            </a:r>
            <a:r>
              <a:rPr lang="en-US" sz="3100" dirty="0"/>
              <a:t>: </a:t>
            </a:r>
            <a:r>
              <a:rPr lang="en-US" sz="3100" dirty="0">
                <a:solidFill>
                  <a:srgbClr val="C00000"/>
                </a:solidFill>
              </a:rPr>
              <a:t>Ensuring that people feel a sense of belonging in the workplace, so that every employee feels comfortable and supported</a:t>
            </a:r>
            <a:r>
              <a:rPr lang="en-US" sz="3100" dirty="0"/>
              <a:t> by the organization when it comes to being their authentic selves.</a:t>
            </a:r>
          </a:p>
          <a:p>
            <a:pPr marL="0" indent="0">
              <a:buNone/>
            </a:pPr>
            <a:endParaRPr lang="en-US" dirty="0"/>
          </a:p>
        </p:txBody>
      </p:sp>
      <p:sp>
        <p:nvSpPr>
          <p:cNvPr id="4" name="Footer Placeholder 3"/>
          <p:cNvSpPr>
            <a:spLocks noGrp="1"/>
          </p:cNvSpPr>
          <p:nvPr>
            <p:ph type="ftr" sz="quarter" idx="4294967295"/>
          </p:nvPr>
        </p:nvSpPr>
        <p:spPr/>
        <p:txBody>
          <a:bodyPr/>
          <a:lstStyle/>
          <a:p>
            <a:pPr algn="ctr" defTabSz="685800">
              <a:defRPr/>
            </a:pPr>
            <a:r>
              <a:rPr lang="en-US" sz="750" dirty="0">
                <a:solidFill>
                  <a:prstClr val="white"/>
                </a:solidFill>
                <a:latin typeface="Arial" panose="020B0604020202020204" pitchFamily="34" charset="0"/>
                <a:cs typeface="Arial" panose="020B0604020202020204" pitchFamily="34" charset="0"/>
              </a:rPr>
              <a:t>UNCLASSIFIED</a:t>
            </a:r>
          </a:p>
        </p:txBody>
      </p:sp>
      <p:sp>
        <p:nvSpPr>
          <p:cNvPr id="5" name="TextBox 4"/>
          <p:cNvSpPr txBox="1"/>
          <p:nvPr/>
        </p:nvSpPr>
        <p:spPr>
          <a:xfrm>
            <a:off x="920416" y="5731745"/>
            <a:ext cx="6036845" cy="300082"/>
          </a:xfrm>
          <a:prstGeom prst="rect">
            <a:avLst/>
          </a:prstGeom>
          <a:noFill/>
        </p:spPr>
        <p:txBody>
          <a:bodyPr wrap="square" rtlCol="0">
            <a:spAutoFit/>
          </a:bodyPr>
          <a:lstStyle/>
          <a:p>
            <a:pPr defTabSz="685800">
              <a:defRPr/>
            </a:pPr>
            <a:r>
              <a:rPr lang="en-US" sz="1350" dirty="0">
                <a:solidFill>
                  <a:prstClr val="black"/>
                </a:solidFill>
                <a:latin typeface="Arial"/>
              </a:rPr>
              <a:t>https://builtin.com/diversity-inclusion/what-does-dei-mean-in-the-workplace</a:t>
            </a:r>
          </a:p>
        </p:txBody>
      </p:sp>
      <p:pic>
        <p:nvPicPr>
          <p:cNvPr id="3074" name="Picture 2" descr="Inclusion | Smithsonian Science Education Cen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7794" y="1934258"/>
            <a:ext cx="3226207" cy="3226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562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A7F6A-FF24-46EE-8FC8-78EE298E52DD}"/>
              </a:ext>
            </a:extLst>
          </p:cNvPr>
          <p:cNvSpPr>
            <a:spLocks noGrp="1"/>
          </p:cNvSpPr>
          <p:nvPr>
            <p:ph type="title"/>
          </p:nvPr>
        </p:nvSpPr>
        <p:spPr>
          <a:xfrm>
            <a:off x="169820" y="274637"/>
            <a:ext cx="4017170" cy="1530100"/>
          </a:xfrm>
        </p:spPr>
        <p:txBody>
          <a:bodyPr>
            <a:normAutofit fontScale="90000"/>
          </a:bodyPr>
          <a:lstStyle/>
          <a:p>
            <a:r>
              <a:rPr lang="en-US" dirty="0"/>
              <a:t>Medical research is critical to protect public health</a:t>
            </a:r>
          </a:p>
        </p:txBody>
      </p:sp>
      <p:sp>
        <p:nvSpPr>
          <p:cNvPr id="3" name="Content Placeholder 2">
            <a:extLst>
              <a:ext uri="{FF2B5EF4-FFF2-40B4-BE49-F238E27FC236}">
                <a16:creationId xmlns:a16="http://schemas.microsoft.com/office/drawing/2014/main" id="{9B9A3369-797E-4210-B5FD-E397A86F0200}"/>
              </a:ext>
            </a:extLst>
          </p:cNvPr>
          <p:cNvSpPr>
            <a:spLocks noGrp="1"/>
          </p:cNvSpPr>
          <p:nvPr>
            <p:ph sz="half" idx="1"/>
          </p:nvPr>
        </p:nvSpPr>
        <p:spPr>
          <a:xfrm>
            <a:off x="401742" y="2063958"/>
            <a:ext cx="3553325" cy="3769895"/>
          </a:xfrm>
        </p:spPr>
        <p:txBody>
          <a:bodyPr>
            <a:normAutofit fontScale="92500" lnSpcReduction="10000"/>
          </a:bodyPr>
          <a:lstStyle/>
          <a:p>
            <a:pPr marL="342900" lvl="1" indent="-342900">
              <a:buFont typeface="Arial" panose="020B0604020202020204" pitchFamily="34" charset="0"/>
              <a:buChar char="•"/>
            </a:pPr>
            <a:r>
              <a:rPr lang="en-US" sz="2000" dirty="0"/>
              <a:t>Research is needed to test vaccines, treatments, and other health interventions that benefit public health</a:t>
            </a:r>
          </a:p>
          <a:p>
            <a:pPr marL="342900" lvl="1" indent="-342900">
              <a:buFont typeface="Arial" panose="020B0604020202020204" pitchFamily="34" charset="0"/>
              <a:buChar char="•"/>
            </a:pPr>
            <a:endParaRPr lang="en-US" sz="2000" dirty="0"/>
          </a:p>
          <a:p>
            <a:pPr marL="342900" lvl="1" indent="-342900">
              <a:buFont typeface="Arial" panose="020B0604020202020204" pitchFamily="34" charset="0"/>
              <a:buChar char="•"/>
            </a:pPr>
            <a:r>
              <a:rPr lang="en-US" sz="2000" dirty="0"/>
              <a:t>Clinical trials are used to test these various medical interventions</a:t>
            </a:r>
          </a:p>
          <a:p>
            <a:pPr marL="342900" lvl="1" indent="-342900">
              <a:buFont typeface="Arial" panose="020B0604020202020204" pitchFamily="34" charset="0"/>
              <a:buChar char="•"/>
            </a:pPr>
            <a:endParaRPr lang="en-US" sz="2000" dirty="0"/>
          </a:p>
          <a:p>
            <a:pPr marL="342900" lvl="1" indent="-342900">
              <a:buFont typeface="Arial" panose="020B0604020202020204" pitchFamily="34" charset="0"/>
              <a:buChar char="•"/>
            </a:pPr>
            <a:r>
              <a:rPr lang="en-US" sz="2000" dirty="0"/>
              <a:t>The clinical trial process is long and expensive, but results can have huge impacts</a:t>
            </a:r>
          </a:p>
          <a:p>
            <a:pPr>
              <a:buFont typeface="Arial" panose="020B0604020202020204" pitchFamily="34" charset="0"/>
              <a:buChar char="•"/>
            </a:pPr>
            <a:endParaRPr lang="en-US" dirty="0"/>
          </a:p>
        </p:txBody>
      </p:sp>
      <p:pic>
        <p:nvPicPr>
          <p:cNvPr id="5" name="Content Placeholder 4"/>
          <p:cNvPicPr>
            <a:picLocks noGrp="1" noChangeAspect="1"/>
          </p:cNvPicPr>
          <p:nvPr>
            <p:ph sz="half" idx="2"/>
          </p:nvPr>
        </p:nvPicPr>
        <p:blipFill>
          <a:blip r:embed="rId3"/>
          <a:stretch>
            <a:fillRect/>
          </a:stretch>
        </p:blipFill>
        <p:spPr>
          <a:xfrm>
            <a:off x="4337597" y="3636538"/>
            <a:ext cx="3995236" cy="2286835"/>
          </a:xfrm>
          <a:prstGeom prst="rect">
            <a:avLst/>
          </a:prstGeom>
        </p:spPr>
      </p:pic>
      <p:pic>
        <p:nvPicPr>
          <p:cNvPr id="6" name="Picture 5"/>
          <p:cNvPicPr>
            <a:picLocks noChangeAspect="1"/>
          </p:cNvPicPr>
          <p:nvPr/>
        </p:nvPicPr>
        <p:blipFill>
          <a:blip r:embed="rId4"/>
          <a:stretch>
            <a:fillRect/>
          </a:stretch>
        </p:blipFill>
        <p:spPr>
          <a:xfrm>
            <a:off x="4776395" y="328181"/>
            <a:ext cx="4102911" cy="3250746"/>
          </a:xfrm>
          <a:prstGeom prst="rect">
            <a:avLst/>
          </a:prstGeom>
        </p:spPr>
      </p:pic>
      <p:sp>
        <p:nvSpPr>
          <p:cNvPr id="7" name="TextBox 6"/>
          <p:cNvSpPr txBox="1"/>
          <p:nvPr/>
        </p:nvSpPr>
        <p:spPr>
          <a:xfrm>
            <a:off x="169819" y="5923373"/>
            <a:ext cx="6014788" cy="6001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Photo credits: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5"/>
              </a:rPr>
              <a:t>https://www.cincinnati.com/story/news/2020/12/10/covid-vaccine-sabin-sunday-polio/3863706001/</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6"/>
              </a:rPr>
              <a:t>https://vaxopedia.org/2016/10/12/jonas-salk/</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687399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16" y="274638"/>
            <a:ext cx="8109284" cy="1618330"/>
          </a:xfrm>
        </p:spPr>
        <p:txBody>
          <a:bodyPr>
            <a:normAutofit/>
          </a:bodyPr>
          <a:lstStyle/>
          <a:p>
            <a:r>
              <a:rPr lang="en-US" dirty="0"/>
              <a:t>Great advances in clinical research require well-designed and inclusive clinical trials</a:t>
            </a:r>
          </a:p>
        </p:txBody>
      </p:sp>
      <p:sp>
        <p:nvSpPr>
          <p:cNvPr id="3" name="Content Placeholder 2"/>
          <p:cNvSpPr>
            <a:spLocks noGrp="1"/>
          </p:cNvSpPr>
          <p:nvPr>
            <p:ph idx="1"/>
          </p:nvPr>
        </p:nvSpPr>
        <p:spPr>
          <a:xfrm>
            <a:off x="457199" y="2213810"/>
            <a:ext cx="8327337" cy="4104943"/>
          </a:xfrm>
        </p:spPr>
        <p:txBody>
          <a:bodyPr>
            <a:normAutofit lnSpcReduction="10000"/>
          </a:bodyPr>
          <a:lstStyle/>
          <a:p>
            <a:r>
              <a:rPr lang="en-US" dirty="0"/>
              <a:t>Historically, participation in clinical trials has not reflected the diversity of the U.S. population</a:t>
            </a:r>
          </a:p>
          <a:p>
            <a:r>
              <a:rPr lang="en-US" dirty="0"/>
              <a:t>In prior decades, more research was conducted in men than women</a:t>
            </a:r>
          </a:p>
          <a:p>
            <a:pPr lvl="1"/>
            <a:r>
              <a:rPr lang="en-US" dirty="0"/>
              <a:t>Women were thought to have more biological variability</a:t>
            </a:r>
          </a:p>
          <a:p>
            <a:pPr lvl="1"/>
            <a:r>
              <a:rPr lang="en-US" dirty="0"/>
              <a:t>Men were considered “the norm” in biomedical research</a:t>
            </a:r>
          </a:p>
          <a:p>
            <a:r>
              <a:rPr lang="en-US" dirty="0"/>
              <a:t>Black and brown populations are often under-represented in clinical research, relative to their proportion in the population</a:t>
            </a:r>
          </a:p>
        </p:txBody>
      </p:sp>
    </p:spTree>
    <p:extLst>
      <p:ext uri="{BB962C8B-B14F-4D97-AF65-F5344CB8AC3E}">
        <p14:creationId xmlns:p14="http://schemas.microsoft.com/office/powerpoint/2010/main" val="420879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 y="245150"/>
            <a:ext cx="8177349" cy="6327270"/>
          </a:xfrm>
          <a:prstGeom prst="rect">
            <a:avLst/>
          </a:prstGeom>
        </p:spPr>
      </p:pic>
    </p:spTree>
    <p:extLst>
      <p:ext uri="{BB962C8B-B14F-4D97-AF65-F5344CB8AC3E}">
        <p14:creationId xmlns:p14="http://schemas.microsoft.com/office/powerpoint/2010/main" val="333620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3771" t="18405" r="11654" b="7854"/>
          <a:stretch/>
        </p:blipFill>
        <p:spPr>
          <a:xfrm>
            <a:off x="261525" y="287079"/>
            <a:ext cx="8584763" cy="6103089"/>
          </a:xfrm>
          <a:prstGeom prst="rect">
            <a:avLst/>
          </a:prstGeom>
        </p:spPr>
      </p:pic>
    </p:spTree>
    <p:extLst>
      <p:ext uri="{BB962C8B-B14F-4D97-AF65-F5344CB8AC3E}">
        <p14:creationId xmlns:p14="http://schemas.microsoft.com/office/powerpoint/2010/main" val="558982772"/>
      </p:ext>
    </p:extLst>
  </p:cSld>
  <p:clrMapOvr>
    <a:masterClrMapping/>
  </p:clrMapOvr>
</p:sld>
</file>

<file path=ppt/theme/theme1.xml><?xml version="1.0" encoding="utf-8"?>
<a:theme xmlns:a="http://schemas.openxmlformats.org/drawingml/2006/main" name="2018 MHRP Slide 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2018 MHRP Slide Template .potx</Template>
  <TotalTime>9111</TotalTime>
  <Words>4468</Words>
  <Application>Microsoft Office PowerPoint</Application>
  <PresentationFormat>On-screen Show (4:3)</PresentationFormat>
  <Paragraphs>375</Paragraphs>
  <Slides>45</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Black</vt:lpstr>
      <vt:lpstr>Book Antiqua</vt:lpstr>
      <vt:lpstr>Calibri</vt:lpstr>
      <vt:lpstr>Courier New</vt:lpstr>
      <vt:lpstr>Wingdings</vt:lpstr>
      <vt:lpstr>2018 MHRP Slide Template </vt:lpstr>
      <vt:lpstr> Diversity and Inclusion in Clinical Research  </vt:lpstr>
      <vt:lpstr>Disclaimer </vt:lpstr>
      <vt:lpstr>Overview </vt:lpstr>
      <vt:lpstr>Overview </vt:lpstr>
      <vt:lpstr>Diversity, Equity and Inclusion</vt:lpstr>
      <vt:lpstr>Medical research is critical to protect public health</vt:lpstr>
      <vt:lpstr>Great advances in clinical research require well-designed and inclusive clinical trials</vt:lpstr>
      <vt:lpstr>PowerPoint Presentation</vt:lpstr>
      <vt:lpstr>PowerPoint Presentation</vt:lpstr>
      <vt:lpstr>COVID pandemic has posed new challenges for the research community</vt:lpstr>
      <vt:lpstr>Plavix example</vt:lpstr>
      <vt:lpstr>Diverse and equitable representation  in clinical research are critical </vt:lpstr>
      <vt:lpstr>Discussion</vt:lpstr>
      <vt:lpstr>Overview </vt:lpstr>
      <vt:lpstr>Barriers to clinical trial participation for historically underrepresented groups </vt:lpstr>
      <vt:lpstr>Barriers to research participation  exist on multiple levels</vt:lpstr>
      <vt:lpstr>Individual-level barriers</vt:lpstr>
      <vt:lpstr>Discussion</vt:lpstr>
      <vt:lpstr>Recap</vt:lpstr>
      <vt:lpstr>Overview </vt:lpstr>
      <vt:lpstr>Community and stakeholder engagement can help break down barriers</vt:lpstr>
      <vt:lpstr>Community engagement can provide vital information about research and help build trust. </vt:lpstr>
      <vt:lpstr> Critical role of community engagement  </vt:lpstr>
      <vt:lpstr>Diversity in clinical trials: an opportunity and imperative for community engagement</vt:lpstr>
      <vt:lpstr>Diversity in clinical trials: an opportunity and imperative for community engagement</vt:lpstr>
      <vt:lpstr>Confronting legacies of underrepresentation in clinical trials</vt:lpstr>
      <vt:lpstr>Expansion of Screening</vt:lpstr>
      <vt:lpstr>Conversion of ‘Eligible’ to ‘Enrolled’</vt:lpstr>
      <vt:lpstr>Retention</vt:lpstr>
      <vt:lpstr>PowerPoint Presentation</vt:lpstr>
      <vt:lpstr>Discussion</vt:lpstr>
      <vt:lpstr>Overview </vt:lpstr>
      <vt:lpstr>Why is DEI Important in the (Scientific) Workplace?</vt:lpstr>
      <vt:lpstr>PowerPoint Presentation</vt:lpstr>
      <vt:lpstr>2018 PEW STEM Study</vt:lpstr>
      <vt:lpstr>2018 PEW STEM Study</vt:lpstr>
      <vt:lpstr>PowerPoint Presentation</vt:lpstr>
      <vt:lpstr>PowerPoint Presentation</vt:lpstr>
      <vt:lpstr>Recent Tufts Survey, 2022</vt:lpstr>
      <vt:lpstr>DEI at WRAIR - Current</vt:lpstr>
      <vt:lpstr>DEI at WRAIR – Future Events</vt:lpstr>
      <vt:lpstr>DEI - NIH</vt:lpstr>
      <vt:lpstr>Acknowledgements</vt:lpstr>
      <vt:lpstr>References</vt:lpstr>
      <vt:lpstr>References</vt:lpstr>
    </vt:vector>
  </TitlesOfParts>
  <Company>Henry M. Jackson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Reilly</dc:creator>
  <cp:lastModifiedBy>Jael Kagai</cp:lastModifiedBy>
  <cp:revision>255</cp:revision>
  <dcterms:created xsi:type="dcterms:W3CDTF">2018-09-20T16:52:17Z</dcterms:created>
  <dcterms:modified xsi:type="dcterms:W3CDTF">2023-07-13T14:42:38Z</dcterms:modified>
</cp:coreProperties>
</file>